
<file path=[Content_Types].xml><?xml version="1.0" encoding="utf-8"?>
<Types xmlns="http://schemas.openxmlformats.org/package/2006/content-types">
  <Default Extension="avi" ContentType="video/x-msvideo"/>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301" r:id="rId2"/>
    <p:sldId id="368" r:id="rId3"/>
    <p:sldId id="485" r:id="rId4"/>
    <p:sldId id="478" r:id="rId5"/>
    <p:sldId id="490" r:id="rId6"/>
    <p:sldId id="305" r:id="rId7"/>
    <p:sldId id="486" r:id="rId8"/>
    <p:sldId id="484" r:id="rId9"/>
    <p:sldId id="437" r:id="rId10"/>
    <p:sldId id="375" r:id="rId11"/>
    <p:sldId id="376" r:id="rId12"/>
    <p:sldId id="377" r:id="rId13"/>
    <p:sldId id="378" r:id="rId14"/>
    <p:sldId id="379" r:id="rId15"/>
    <p:sldId id="380" r:id="rId16"/>
    <p:sldId id="381" r:id="rId17"/>
    <p:sldId id="382" r:id="rId18"/>
    <p:sldId id="383" r:id="rId19"/>
    <p:sldId id="384" r:id="rId20"/>
    <p:sldId id="487" r:id="rId21"/>
    <p:sldId id="386" r:id="rId22"/>
    <p:sldId id="387" r:id="rId23"/>
    <p:sldId id="369" r:id="rId24"/>
    <p:sldId id="388" r:id="rId25"/>
    <p:sldId id="434" r:id="rId26"/>
    <p:sldId id="433" r:id="rId27"/>
    <p:sldId id="436" r:id="rId28"/>
    <p:sldId id="390" r:id="rId29"/>
    <p:sldId id="441" r:id="rId30"/>
    <p:sldId id="438" r:id="rId31"/>
    <p:sldId id="479" r:id="rId32"/>
    <p:sldId id="488" r:id="rId33"/>
    <p:sldId id="372" r:id="rId34"/>
    <p:sldId id="373" r:id="rId35"/>
    <p:sldId id="391" r:id="rId36"/>
    <p:sldId id="284" r:id="rId37"/>
    <p:sldId id="285" r:id="rId38"/>
    <p:sldId id="453" r:id="rId39"/>
    <p:sldId id="489" r:id="rId40"/>
    <p:sldId id="450" r:id="rId41"/>
    <p:sldId id="451" r:id="rId42"/>
    <p:sldId id="279" r:id="rId43"/>
    <p:sldId id="459" r:id="rId44"/>
    <p:sldId id="460" r:id="rId45"/>
    <p:sldId id="452" r:id="rId46"/>
    <p:sldId id="358" r:id="rId47"/>
    <p:sldId id="454" r:id="rId48"/>
    <p:sldId id="457" r:id="rId49"/>
    <p:sldId id="466" r:id="rId50"/>
    <p:sldId id="480" r:id="rId51"/>
    <p:sldId id="367" r:id="rId52"/>
    <p:sldId id="37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1C16"/>
    <a:srgbClr val="2AAAE2"/>
    <a:srgbClr val="6A2E99"/>
    <a:srgbClr val="ED7D31"/>
    <a:srgbClr val="FF40FF"/>
    <a:srgbClr val="7570B1"/>
    <a:srgbClr val="169B74"/>
    <a:srgbClr val="DA6125"/>
    <a:srgbClr val="E62B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4588"/>
    <p:restoredTop sz="86438"/>
  </p:normalViewPr>
  <p:slideViewPr>
    <p:cSldViewPr snapToGrid="0" snapToObjects="1">
      <p:cViewPr varScale="1">
        <p:scale>
          <a:sx n="79" d="100"/>
          <a:sy n="79" d="100"/>
        </p:scale>
        <p:origin x="200" y="3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80" d="100"/>
          <a:sy n="80" d="100"/>
        </p:scale>
        <p:origin x="2184"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8AB01-D8A0-0649-BDF1-5C4AFBBD13EA}" type="datetimeFigureOut">
              <a:rPr lang="en-US" smtClean="0"/>
              <a:t>5/25/20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90D53-E535-9C43-A576-3F4BCBF95BD5}" type="slidenum">
              <a:rPr lang="en-US" smtClean="0"/>
              <a:t>‹#›</a:t>
            </a:fld>
            <a:endParaRPr lang="en-US"/>
          </a:p>
        </p:txBody>
      </p:sp>
    </p:spTree>
    <p:extLst>
      <p:ext uri="{BB962C8B-B14F-4D97-AF65-F5344CB8AC3E}">
        <p14:creationId xmlns:p14="http://schemas.microsoft.com/office/powerpoint/2010/main" val="431237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real privilege to be giving a talk at </a:t>
            </a:r>
            <a:r>
              <a:rPr lang="en-US" dirty="0" err="1"/>
              <a:t>neuromatch</a:t>
            </a:r>
            <a:r>
              <a:rPr lang="en-US" dirty="0"/>
              <a:t>, especially as the only speaker currently based in the southern hemisphere.</a:t>
            </a:r>
          </a:p>
        </p:txBody>
      </p:sp>
      <p:sp>
        <p:nvSpPr>
          <p:cNvPr id="4" name="Slide Number Placeholder 3"/>
          <p:cNvSpPr>
            <a:spLocks noGrp="1"/>
          </p:cNvSpPr>
          <p:nvPr>
            <p:ph type="sldNum" sz="quarter" idx="10"/>
          </p:nvPr>
        </p:nvSpPr>
        <p:spPr/>
        <p:txBody>
          <a:bodyPr/>
          <a:lstStyle/>
          <a:p>
            <a:fld id="{A71C168A-3E59-49B2-A511-D383E78CBAE6}" type="slidenum">
              <a:rPr lang="en-US" smtClean="0"/>
              <a:t>1</a:t>
            </a:fld>
            <a:endParaRPr lang="en-US"/>
          </a:p>
        </p:txBody>
      </p:sp>
    </p:spTree>
    <p:extLst>
      <p:ext uri="{BB962C8B-B14F-4D97-AF65-F5344CB8AC3E}">
        <p14:creationId xmlns:p14="http://schemas.microsoft.com/office/powerpoint/2010/main" val="1744865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r>
              <a:rPr lang="en-GB" dirty="0"/>
              <a:t>Microbial </a:t>
            </a:r>
            <a:r>
              <a:rPr lang="en-GB" dirty="0" err="1"/>
              <a:t>opsins</a:t>
            </a:r>
            <a:endParaRPr lang="en-GB" dirty="0"/>
          </a:p>
        </p:txBody>
      </p:sp>
      <p:sp>
        <p:nvSpPr>
          <p:cNvPr id="58372" name="Slide Number Placeholder 3"/>
          <p:cNvSpPr>
            <a:spLocks noGrp="1"/>
          </p:cNvSpPr>
          <p:nvPr>
            <p:ph type="sldNum" sz="quarter" idx="5"/>
          </p:nvPr>
        </p:nvSpPr>
        <p:spPr>
          <a:noFill/>
        </p:spPr>
        <p:txBody>
          <a:bodyPr/>
          <a:lstStyle/>
          <a:p>
            <a:fld id="{B5038455-6DB1-4BAD-9A80-42589D0C13FE}" type="slidenum">
              <a:rPr lang="en-US" smtClean="0"/>
              <a:pPr/>
              <a:t>22</a:t>
            </a:fld>
            <a:endParaRPr lang="en-US"/>
          </a:p>
        </p:txBody>
      </p:sp>
    </p:spTree>
    <p:extLst>
      <p:ext uri="{BB962C8B-B14F-4D97-AF65-F5344CB8AC3E}">
        <p14:creationId xmlns:p14="http://schemas.microsoft.com/office/powerpoint/2010/main" val="309194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b="1" dirty="0"/>
          </a:p>
        </p:txBody>
      </p:sp>
      <p:sp>
        <p:nvSpPr>
          <p:cNvPr id="4" name="Slide Number Placeholder 3"/>
          <p:cNvSpPr>
            <a:spLocks noGrp="1"/>
          </p:cNvSpPr>
          <p:nvPr>
            <p:ph type="sldNum" sz="quarter" idx="10"/>
          </p:nvPr>
        </p:nvSpPr>
        <p:spPr/>
        <p:txBody>
          <a:bodyPr/>
          <a:lstStyle/>
          <a:p>
            <a:fld id="{07337625-DB64-4E8B-9293-3515AAD1856D}" type="slidenum">
              <a:rPr lang="en-ZA" smtClean="0"/>
              <a:t>26</a:t>
            </a:fld>
            <a:endParaRPr lang="en-ZA"/>
          </a:p>
        </p:txBody>
      </p:sp>
    </p:spTree>
    <p:extLst>
      <p:ext uri="{BB962C8B-B14F-4D97-AF65-F5344CB8AC3E}">
        <p14:creationId xmlns:p14="http://schemas.microsoft.com/office/powerpoint/2010/main" val="836785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Epileptic</a:t>
            </a:r>
            <a:r>
              <a:rPr lang="en-US" baseline="0" dirty="0"/>
              <a:t> seizures reflect an imbalance between excitation and inhibition within neuronal networks</a:t>
            </a:r>
          </a:p>
          <a:p>
            <a:r>
              <a:rPr lang="en-US" baseline="0" dirty="0"/>
              <a:t>During normal activity excitatory and inhibitory inputs to neurons are well balanced</a:t>
            </a:r>
          </a:p>
          <a:p>
            <a:r>
              <a:rPr lang="en-US" baseline="0" dirty="0"/>
              <a:t>The network is stable</a:t>
            </a:r>
          </a:p>
          <a:p>
            <a:r>
              <a:rPr lang="en-US" baseline="0" dirty="0"/>
              <a:t>The output of neurons is not </a:t>
            </a:r>
            <a:r>
              <a:rPr lang="en-US" baseline="0" dirty="0" err="1"/>
              <a:t>hypersynchronous</a:t>
            </a:r>
            <a:r>
              <a:rPr lang="en-US" baseline="0" dirty="0"/>
              <a:t> and they are not firing wildly</a:t>
            </a:r>
          </a:p>
          <a:p>
            <a:r>
              <a:rPr lang="en-US" baseline="0" dirty="0"/>
              <a:t>In fact the activity patterns within the network will code for memories/ decisions/ movement</a:t>
            </a:r>
            <a:endParaRPr lang="en-US" dirty="0"/>
          </a:p>
        </p:txBody>
      </p:sp>
      <p:sp>
        <p:nvSpPr>
          <p:cNvPr id="4" name="Slide Number Placeholder 3"/>
          <p:cNvSpPr>
            <a:spLocks noGrp="1"/>
          </p:cNvSpPr>
          <p:nvPr>
            <p:ph type="sldNum" sz="quarter" idx="10"/>
          </p:nvPr>
        </p:nvSpPr>
        <p:spPr/>
        <p:txBody>
          <a:bodyPr/>
          <a:lstStyle/>
          <a:p>
            <a:fld id="{94E9A28B-4F31-4FF4-A6FB-FA859A8F8989}" type="slidenum">
              <a:rPr lang="en-US" smtClean="0"/>
              <a:t>33</a:t>
            </a:fld>
            <a:endParaRPr lang="en-US"/>
          </a:p>
        </p:txBody>
      </p:sp>
    </p:spTree>
    <p:extLst>
      <p:ext uri="{BB962C8B-B14F-4D97-AF65-F5344CB8AC3E}">
        <p14:creationId xmlns:p14="http://schemas.microsoft.com/office/powerpoint/2010/main" val="3003873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an</a:t>
            </a:r>
            <a:r>
              <a:rPr lang="en-US" baseline="0" dirty="0"/>
              <a:t> epileptic seizure however, due to a variety of possible causes, excitation and inhibition become unbalanced</a:t>
            </a:r>
          </a:p>
          <a:p>
            <a:r>
              <a:rPr lang="en-US" baseline="0" dirty="0"/>
              <a:t>The output of neurons become </a:t>
            </a:r>
            <a:r>
              <a:rPr lang="en-US" baseline="0" dirty="0" err="1"/>
              <a:t>hypersynchronous</a:t>
            </a:r>
            <a:r>
              <a:rPr lang="en-US" baseline="0" dirty="0"/>
              <a:t>, and they begin firing wildly</a:t>
            </a:r>
          </a:p>
          <a:p>
            <a:r>
              <a:rPr lang="en-US" baseline="0" dirty="0"/>
              <a:t>The key to understanding epilepsy is understanding the circuit and cellular reasons for why this excitatory inhibitory balance is lost</a:t>
            </a:r>
          </a:p>
          <a:p>
            <a:r>
              <a:rPr lang="en-US" baseline="0" dirty="0"/>
              <a:t>essentially why networks become unstable</a:t>
            </a:r>
          </a:p>
          <a:p>
            <a:r>
              <a:rPr lang="en-US" baseline="0" dirty="0"/>
              <a:t>I’ve focused on the fast synaptic inhibition which is predominantly mediated by </a:t>
            </a:r>
            <a:r>
              <a:rPr lang="en-US" baseline="0" dirty="0" err="1"/>
              <a:t>GABAaRs</a:t>
            </a:r>
            <a:endParaRPr lang="en-US" dirty="0"/>
          </a:p>
        </p:txBody>
      </p:sp>
      <p:sp>
        <p:nvSpPr>
          <p:cNvPr id="4" name="Slide Number Placeholder 3"/>
          <p:cNvSpPr>
            <a:spLocks noGrp="1"/>
          </p:cNvSpPr>
          <p:nvPr>
            <p:ph type="sldNum" sz="quarter" idx="10"/>
          </p:nvPr>
        </p:nvSpPr>
        <p:spPr/>
        <p:txBody>
          <a:bodyPr/>
          <a:lstStyle/>
          <a:p>
            <a:fld id="{94E9A28B-4F31-4FF4-A6FB-FA859A8F8989}" type="slidenum">
              <a:rPr lang="en-US" smtClean="0"/>
              <a:t>34</a:t>
            </a:fld>
            <a:endParaRPr lang="en-US"/>
          </a:p>
        </p:txBody>
      </p:sp>
    </p:spTree>
    <p:extLst>
      <p:ext uri="{BB962C8B-B14F-4D97-AF65-F5344CB8AC3E}">
        <p14:creationId xmlns:p14="http://schemas.microsoft.com/office/powerpoint/2010/main" val="2051276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B90D53-E535-9C43-A576-3F4BCBF95BD5}" type="slidenum">
              <a:rPr lang="en-US" smtClean="0"/>
              <a:t>51</a:t>
            </a:fld>
            <a:endParaRPr lang="en-US"/>
          </a:p>
        </p:txBody>
      </p:sp>
    </p:spTree>
    <p:extLst>
      <p:ext uri="{BB962C8B-B14F-4D97-AF65-F5344CB8AC3E}">
        <p14:creationId xmlns:p14="http://schemas.microsoft.com/office/powerpoint/2010/main" val="509071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from Cape Town, so like many of you I live and study far from the powerhouses of neuroscience in the global north, so initiatives like </a:t>
            </a:r>
            <a:r>
              <a:rPr lang="en-US" dirty="0" err="1"/>
              <a:t>neuromatch</a:t>
            </a:r>
            <a:r>
              <a:rPr lang="en-US" dirty="0"/>
              <a:t>, really help level the playing field and allow us all to be involved in humanities latest efforts to understand the brain.</a:t>
            </a:r>
          </a:p>
        </p:txBody>
      </p:sp>
      <p:sp>
        <p:nvSpPr>
          <p:cNvPr id="4" name="Slide Number Placeholder 3"/>
          <p:cNvSpPr>
            <a:spLocks noGrp="1"/>
          </p:cNvSpPr>
          <p:nvPr>
            <p:ph type="sldNum" sz="quarter" idx="5"/>
          </p:nvPr>
        </p:nvSpPr>
        <p:spPr/>
        <p:txBody>
          <a:bodyPr/>
          <a:lstStyle/>
          <a:p>
            <a:fld id="{FEB90D53-E535-9C43-A576-3F4BCBF95BD5}" type="slidenum">
              <a:rPr lang="en-US" smtClean="0"/>
              <a:t>2</a:t>
            </a:fld>
            <a:endParaRPr lang="en-US"/>
          </a:p>
        </p:txBody>
      </p:sp>
    </p:spTree>
    <p:extLst>
      <p:ext uri="{BB962C8B-B14F-4D97-AF65-F5344CB8AC3E}">
        <p14:creationId xmlns:p14="http://schemas.microsoft.com/office/powerpoint/2010/main" val="138366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B90D53-E535-9C43-A576-3F4BCBF95BD5}" type="slidenum">
              <a:rPr lang="en-US" smtClean="0"/>
              <a:t>3</a:t>
            </a:fld>
            <a:endParaRPr lang="en-US"/>
          </a:p>
        </p:txBody>
      </p:sp>
    </p:spTree>
    <p:extLst>
      <p:ext uri="{BB962C8B-B14F-4D97-AF65-F5344CB8AC3E}">
        <p14:creationId xmlns:p14="http://schemas.microsoft.com/office/powerpoint/2010/main" val="292761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myself</a:t>
            </a:r>
          </a:p>
        </p:txBody>
      </p:sp>
      <p:sp>
        <p:nvSpPr>
          <p:cNvPr id="4" name="Slide Number Placeholder 3"/>
          <p:cNvSpPr>
            <a:spLocks noGrp="1"/>
          </p:cNvSpPr>
          <p:nvPr>
            <p:ph type="sldNum" sz="quarter" idx="5"/>
          </p:nvPr>
        </p:nvSpPr>
        <p:spPr/>
        <p:txBody>
          <a:bodyPr/>
          <a:lstStyle/>
          <a:p>
            <a:fld id="{A71C168A-3E59-49B2-A511-D383E78CBAE6}" type="slidenum">
              <a:rPr lang="en-US" smtClean="0"/>
              <a:t>4</a:t>
            </a:fld>
            <a:endParaRPr lang="en-US"/>
          </a:p>
        </p:txBody>
      </p:sp>
    </p:spTree>
    <p:extLst>
      <p:ext uri="{BB962C8B-B14F-4D97-AF65-F5344CB8AC3E}">
        <p14:creationId xmlns:p14="http://schemas.microsoft.com/office/powerpoint/2010/main" val="66669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B466B0-0B25-452E-B574-9AD12A46934A}" type="slidenum">
              <a:rPr lang="en-US" smtClean="0"/>
              <a:pPr/>
              <a:t>8</a:t>
            </a:fld>
            <a:endParaRPr lang="en-US"/>
          </a:p>
        </p:txBody>
      </p:sp>
    </p:spTree>
    <p:extLst>
      <p:ext uri="{BB962C8B-B14F-4D97-AF65-F5344CB8AC3E}">
        <p14:creationId xmlns:p14="http://schemas.microsoft.com/office/powerpoint/2010/main" val="1575738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6AC9412D-0876-42BD-A1E8-B734DA390B68}" type="slidenum">
              <a:rPr lang="en-US" smtClean="0"/>
              <a:pPr/>
              <a:t>9</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73420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76945BB-8EE4-4187-8847-4845CF355277}" type="slidenum">
              <a:rPr lang="en-US" smtClean="0"/>
              <a:pPr/>
              <a:t>10</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r>
              <a:rPr lang="en-US"/>
              <a:t>Why are inhibitory inputs hyperpolarizing? When the primary inhibitory neurotransmitter GABA binds to its major recepter GABAA, Cl- ions typically travel down their concentration gradient into the cell. This makes the inside of the membrane more negative, hyperpolarizing the cell. Chloride is then cleared and the concentration gradient maintained by diffusion and the chloride transporter protein KCC2.</a:t>
            </a:r>
          </a:p>
        </p:txBody>
      </p:sp>
    </p:spTree>
    <p:extLst>
      <p:ext uri="{BB962C8B-B14F-4D97-AF65-F5344CB8AC3E}">
        <p14:creationId xmlns:p14="http://schemas.microsoft.com/office/powerpoint/2010/main" val="2062255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GB"/>
          </a:p>
        </p:txBody>
      </p:sp>
      <p:sp>
        <p:nvSpPr>
          <p:cNvPr id="53252" name="Slide Number Placeholder 3"/>
          <p:cNvSpPr>
            <a:spLocks noGrp="1"/>
          </p:cNvSpPr>
          <p:nvPr>
            <p:ph type="sldNum" sz="quarter" idx="5"/>
          </p:nvPr>
        </p:nvSpPr>
        <p:spPr>
          <a:noFill/>
        </p:spPr>
        <p:txBody>
          <a:bodyPr/>
          <a:lstStyle/>
          <a:p>
            <a:fld id="{2FF42A66-9303-4A2F-BA72-9AE0DC01D278}" type="slidenum">
              <a:rPr lang="en-US" smtClean="0"/>
              <a:pPr/>
              <a:t>16</a:t>
            </a:fld>
            <a:endParaRPr lang="en-US"/>
          </a:p>
        </p:txBody>
      </p:sp>
    </p:spTree>
    <p:extLst>
      <p:ext uri="{BB962C8B-B14F-4D97-AF65-F5344CB8AC3E}">
        <p14:creationId xmlns:p14="http://schemas.microsoft.com/office/powerpoint/2010/main" val="2344301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8FC62B-6390-4274-819D-5F52C0362576}" type="slidenum">
              <a:rPr lang="en-US"/>
              <a:pPr/>
              <a:t>21</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en-US"/>
              <a:t>Redo gramicidin diagram and speed up slide</a:t>
            </a:r>
          </a:p>
          <a:p>
            <a:r>
              <a:rPr lang="en-US"/>
              <a:t>Make patch lines a bit thicker – change patch colour to green</a:t>
            </a:r>
          </a:p>
          <a:p>
            <a:endParaRPr lang="en-US"/>
          </a:p>
        </p:txBody>
      </p:sp>
    </p:spTree>
    <p:extLst>
      <p:ext uri="{BB962C8B-B14F-4D97-AF65-F5344CB8AC3E}">
        <p14:creationId xmlns:p14="http://schemas.microsoft.com/office/powerpoint/2010/main" val="3127551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2C039B-4DB5-FC48-829E-36AB9225F081}" type="datetimeFigureOut">
              <a:rPr lang="en-US" smtClean="0"/>
              <a:t>5/25/20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115631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C039B-4DB5-FC48-829E-36AB9225F081}" type="datetimeFigureOut">
              <a:rPr lang="en-US" smtClean="0"/>
              <a:t>5/25/20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26616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C039B-4DB5-FC48-829E-36AB9225F081}" type="datetimeFigureOut">
              <a:rPr lang="en-US" smtClean="0"/>
              <a:t>5/25/20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240197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87196940-C089-4461-928E-AC1923A469C6}" type="slidenum">
              <a:rPr lang="en-US"/>
              <a:pPr>
                <a:defRPr/>
              </a:pPr>
              <a:t>‹#›</a:t>
            </a:fld>
            <a:endParaRPr lang="en-US"/>
          </a:p>
        </p:txBody>
      </p:sp>
    </p:spTree>
    <p:extLst>
      <p:ext uri="{BB962C8B-B14F-4D97-AF65-F5344CB8AC3E}">
        <p14:creationId xmlns:p14="http://schemas.microsoft.com/office/powerpoint/2010/main" val="1240192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C039B-4DB5-FC48-829E-36AB9225F081}" type="datetimeFigureOut">
              <a:rPr lang="en-US" smtClean="0"/>
              <a:t>5/25/20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1620801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2C039B-4DB5-FC48-829E-36AB9225F081}" type="datetimeFigureOut">
              <a:rPr lang="en-US" smtClean="0"/>
              <a:t>5/25/20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2122803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2C039B-4DB5-FC48-829E-36AB9225F081}" type="datetimeFigureOut">
              <a:rPr lang="en-US" smtClean="0"/>
              <a:t>5/25/20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1809084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2C039B-4DB5-FC48-829E-36AB9225F081}" type="datetimeFigureOut">
              <a:rPr lang="en-US" smtClean="0"/>
              <a:t>5/25/20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1205112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2C039B-4DB5-FC48-829E-36AB9225F081}" type="datetimeFigureOut">
              <a:rPr lang="en-US" smtClean="0"/>
              <a:t>5/25/20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140173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C039B-4DB5-FC48-829E-36AB9225F081}" type="datetimeFigureOut">
              <a:rPr lang="en-US" smtClean="0"/>
              <a:t>5/25/20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997897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2C039B-4DB5-FC48-829E-36AB9225F081}" type="datetimeFigureOut">
              <a:rPr lang="en-US" smtClean="0"/>
              <a:t>5/25/20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1966088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2C039B-4DB5-FC48-829E-36AB9225F081}" type="datetimeFigureOut">
              <a:rPr lang="en-US" smtClean="0"/>
              <a:t>5/25/20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215E14-8955-D446-A2B6-FF3A873F0788}" type="slidenum">
              <a:rPr lang="en-US" smtClean="0"/>
              <a:t>‹#›</a:t>
            </a:fld>
            <a:endParaRPr lang="en-US"/>
          </a:p>
        </p:txBody>
      </p:sp>
    </p:spTree>
    <p:extLst>
      <p:ext uri="{BB962C8B-B14F-4D97-AF65-F5344CB8AC3E}">
        <p14:creationId xmlns:p14="http://schemas.microsoft.com/office/powerpoint/2010/main" val="712862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C039B-4DB5-FC48-829E-36AB9225F081}" type="datetimeFigureOut">
              <a:rPr lang="en-US" smtClean="0"/>
              <a:t>5/25/20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15E14-8955-D446-A2B6-FF3A873F0788}" type="slidenum">
              <a:rPr lang="en-US" smtClean="0"/>
              <a:t>‹#›</a:t>
            </a:fld>
            <a:endParaRPr lang="en-US"/>
          </a:p>
        </p:txBody>
      </p:sp>
    </p:spTree>
    <p:extLst>
      <p:ext uri="{BB962C8B-B14F-4D97-AF65-F5344CB8AC3E}">
        <p14:creationId xmlns:p14="http://schemas.microsoft.com/office/powerpoint/2010/main" val="6787998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Light" charset="0"/>
          <a:ea typeface="Calibri Light" charset="0"/>
          <a:cs typeface="Calibri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19.jpe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13.jpeg"/><Relationship Id="rId9" Type="http://schemas.openxmlformats.org/officeDocument/2006/relationships/image" Target="../media/image29.png"/><Relationship Id="rId14" Type="http://schemas.openxmlformats.org/officeDocument/2006/relationships/image" Target="../media/image34.jpe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26.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3.jpeg"/><Relationship Id="rId7"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3.jpeg"/><Relationship Id="rId7"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3.jpeg"/><Relationship Id="rId7" Type="http://schemas.openxmlformats.org/officeDocument/2006/relationships/image" Target="../media/image34.jpe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3.jpeg"/><Relationship Id="rId7" Type="http://schemas.openxmlformats.org/officeDocument/2006/relationships/image" Target="../media/image34.jpe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3.jpe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 Id="rId9" Type="http://schemas.openxmlformats.org/officeDocument/2006/relationships/image" Target="../media/image49.jp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31.png"/><Relationship Id="rId12" Type="http://schemas.openxmlformats.org/officeDocument/2006/relationships/image" Target="../media/image65.png"/><Relationship Id="rId17" Type="http://schemas.openxmlformats.org/officeDocument/2006/relationships/image" Target="../media/image69.jpg"/><Relationship Id="rId2" Type="http://schemas.openxmlformats.org/officeDocument/2006/relationships/notesSlide" Target="../notesSlides/notesSlide11.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5" Type="http://schemas.openxmlformats.org/officeDocument/2006/relationships/image" Target="../media/image68.jpe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71.tif"/><Relationship Id="rId2" Type="http://schemas.openxmlformats.org/officeDocument/2006/relationships/image" Target="../media/image70.tif"/><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6.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media/image105.tiff"/><Relationship Id="rId3" Type="http://schemas.openxmlformats.org/officeDocument/2006/relationships/image" Target="../media/image100.tiff"/><Relationship Id="rId7" Type="http://schemas.openxmlformats.org/officeDocument/2006/relationships/image" Target="../media/image104.tiff"/><Relationship Id="rId2" Type="http://schemas.openxmlformats.org/officeDocument/2006/relationships/image" Target="../media/image99.tiff"/><Relationship Id="rId1" Type="http://schemas.openxmlformats.org/officeDocument/2006/relationships/slideLayout" Target="../slideLayouts/slideLayout2.xml"/><Relationship Id="rId6" Type="http://schemas.openxmlformats.org/officeDocument/2006/relationships/image" Target="../media/image103.tiff"/><Relationship Id="rId5" Type="http://schemas.openxmlformats.org/officeDocument/2006/relationships/image" Target="../media/image102.tiff"/><Relationship Id="rId4" Type="http://schemas.openxmlformats.org/officeDocument/2006/relationships/image" Target="../media/image101.tiff"/></Relationships>
</file>

<file path=ppt/slides/_rels/slide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42.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2" Type="http://schemas.openxmlformats.org/officeDocument/2006/relationships/image" Target="../media/image115.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8.t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1.gif"/><Relationship Id="rId7" Type="http://schemas.openxmlformats.org/officeDocument/2006/relationships/image" Target="../media/image125.jpg"/><Relationship Id="rId2" Type="http://schemas.openxmlformats.org/officeDocument/2006/relationships/image" Target="../media/image120.jp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jpg"/></Relationships>
</file>

<file path=ppt/slides/_rels/slide5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imbizo.africa/" TargetMode="External"/><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52343" y="209434"/>
            <a:ext cx="1294508" cy="1314566"/>
          </a:xfrm>
          <a:prstGeom prst="rect">
            <a:avLst/>
          </a:prstGeom>
        </p:spPr>
      </p:pic>
      <p:sp>
        <p:nvSpPr>
          <p:cNvPr id="11" name="Title 1"/>
          <p:cNvSpPr txBox="1">
            <a:spLocks/>
          </p:cNvSpPr>
          <p:nvPr/>
        </p:nvSpPr>
        <p:spPr>
          <a:xfrm>
            <a:off x="1562539" y="305686"/>
            <a:ext cx="6251617" cy="954767"/>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Chloride dynamics in the nervous system</a:t>
            </a:r>
            <a:r>
              <a:rPr lang="en-US" sz="2800" b="1" dirty="0"/>
              <a:t> </a:t>
            </a:r>
          </a:p>
        </p:txBody>
      </p:sp>
      <p:sp>
        <p:nvSpPr>
          <p:cNvPr id="14" name="Subtitle 2"/>
          <p:cNvSpPr txBox="1">
            <a:spLocks/>
          </p:cNvSpPr>
          <p:nvPr/>
        </p:nvSpPr>
        <p:spPr>
          <a:xfrm>
            <a:off x="1116106" y="1204116"/>
            <a:ext cx="6858000" cy="576262"/>
          </a:xfrm>
          <a:prstGeom prst="rect">
            <a:avLst/>
          </a:prstGeom>
        </p:spPr>
        <p:txBody>
          <a:bodyPr vert="horz" lIns="91440" tIns="45720" rIns="91440" bIns="45720" rtlCol="0" anchor="ctr" anchorCtr="1">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t>Joseph Raimondo, University of Cape Town </a:t>
            </a:r>
          </a:p>
          <a:p>
            <a:r>
              <a:rPr lang="en-US" i="1" dirty="0" err="1"/>
              <a:t>Neuromatch</a:t>
            </a:r>
            <a:r>
              <a:rPr lang="en-US" i="1" dirty="0"/>
              <a:t>, May 2020</a:t>
            </a:r>
          </a:p>
        </p:txBody>
      </p:sp>
      <p:pic>
        <p:nvPicPr>
          <p:cNvPr id="8" name="Picture 7"/>
          <p:cNvPicPr/>
          <p:nvPr/>
        </p:nvPicPr>
        <p:blipFill rotWithShape="1">
          <a:blip r:embed="rId4" cstate="print">
            <a:extLst>
              <a:ext uri="{28A0092B-C50C-407E-A947-70E740481C1C}">
                <a14:useLocalDpi xmlns:a14="http://schemas.microsoft.com/office/drawing/2010/main" val="0"/>
              </a:ext>
            </a:extLst>
          </a:blip>
          <a:srcRect r="63543"/>
          <a:stretch/>
        </p:blipFill>
        <p:spPr>
          <a:xfrm>
            <a:off x="7829845" y="305686"/>
            <a:ext cx="915052" cy="812321"/>
          </a:xfrm>
          <a:prstGeom prst="rect">
            <a:avLst/>
          </a:prstGeom>
        </p:spPr>
      </p:pic>
      <p:pic>
        <p:nvPicPr>
          <p:cNvPr id="9" name="Picture 8"/>
          <p:cNvPicPr/>
          <p:nvPr/>
        </p:nvPicPr>
        <p:blipFill rotWithShape="1">
          <a:blip r:embed="rId4" cstate="print">
            <a:extLst>
              <a:ext uri="{28A0092B-C50C-407E-A947-70E740481C1C}">
                <a14:useLocalDpi xmlns:a14="http://schemas.microsoft.com/office/drawing/2010/main" val="0"/>
              </a:ext>
            </a:extLst>
          </a:blip>
          <a:srcRect l="34609"/>
          <a:stretch/>
        </p:blipFill>
        <p:spPr>
          <a:xfrm>
            <a:off x="7798469" y="1145937"/>
            <a:ext cx="1178468" cy="583263"/>
          </a:xfrm>
          <a:prstGeom prst="rect">
            <a:avLst/>
          </a:prstGeom>
        </p:spPr>
      </p:pic>
      <p:pic>
        <p:nvPicPr>
          <p:cNvPr id="10" name="Picture 9">
            <a:extLst>
              <a:ext uri="{FF2B5EF4-FFF2-40B4-BE49-F238E27FC236}">
                <a16:creationId xmlns:a16="http://schemas.microsoft.com/office/drawing/2014/main" id="{8808FD01-B97D-0446-B35F-D95CC0A7B89E}"/>
              </a:ext>
            </a:extLst>
          </p:cNvPr>
          <p:cNvPicPr>
            <a:picLocks noChangeAspect="1"/>
          </p:cNvPicPr>
          <p:nvPr/>
        </p:nvPicPr>
        <p:blipFill rotWithShape="1">
          <a:blip r:embed="rId5">
            <a:extLst>
              <a:ext uri="{28A0092B-C50C-407E-A947-70E740481C1C}">
                <a14:useLocalDpi xmlns:a14="http://schemas.microsoft.com/office/drawing/2010/main" val="0"/>
              </a:ext>
            </a:extLst>
          </a:blip>
          <a:srcRect l="20940" t="41993" r="-137" b="18993"/>
          <a:stretch/>
        </p:blipFill>
        <p:spPr>
          <a:xfrm>
            <a:off x="0" y="1891357"/>
            <a:ext cx="9272337" cy="5246003"/>
          </a:xfrm>
          <a:prstGeom prst="rect">
            <a:avLst/>
          </a:prstGeom>
        </p:spPr>
      </p:pic>
    </p:spTree>
    <p:extLst>
      <p:ext uri="{BB962C8B-B14F-4D97-AF65-F5344CB8AC3E}">
        <p14:creationId xmlns:p14="http://schemas.microsoft.com/office/powerpoint/2010/main" val="142158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0" name="Picture 70" descr="membrane"/>
          <p:cNvPicPr>
            <a:picLocks noChangeAspect="1" noChangeArrowheads="1"/>
          </p:cNvPicPr>
          <p:nvPr/>
        </p:nvPicPr>
        <p:blipFill>
          <a:blip r:embed="rId3"/>
          <a:srcRect/>
          <a:stretch>
            <a:fillRect/>
          </a:stretch>
        </p:blipFill>
        <p:spPr bwMode="auto">
          <a:xfrm>
            <a:off x="3505200" y="2743200"/>
            <a:ext cx="4876800" cy="558800"/>
          </a:xfrm>
          <a:prstGeom prst="rect">
            <a:avLst/>
          </a:prstGeom>
          <a:noFill/>
          <a:ln w="9525">
            <a:noFill/>
            <a:miter lim="800000"/>
            <a:headEnd/>
            <a:tailEnd/>
          </a:ln>
        </p:spPr>
      </p:pic>
      <p:sp>
        <p:nvSpPr>
          <p:cNvPr id="4099" name="Rectangle 10"/>
          <p:cNvSpPr>
            <a:spLocks noGrp="1" noChangeArrowheads="1"/>
          </p:cNvSpPr>
          <p:nvPr>
            <p:ph type="title"/>
          </p:nvPr>
        </p:nvSpPr>
        <p:spPr>
          <a:xfrm>
            <a:off x="339725" y="38100"/>
            <a:ext cx="8553450" cy="1143000"/>
          </a:xfrm>
        </p:spPr>
        <p:txBody>
          <a:bodyPr>
            <a:normAutofit/>
          </a:bodyPr>
          <a:lstStyle/>
          <a:p>
            <a:pPr eaLnBrk="1" hangingPunct="1"/>
            <a:r>
              <a:rPr lang="en-US" dirty="0"/>
              <a:t>Fast synaptic inhibition depends on intracellular </a:t>
            </a:r>
            <a:r>
              <a:rPr lang="en-US" dirty="0" err="1"/>
              <a:t>Cl</a:t>
            </a:r>
            <a:r>
              <a:rPr lang="en-US" baseline="30000" dirty="0"/>
              <a:t>-</a:t>
            </a:r>
          </a:p>
        </p:txBody>
      </p:sp>
      <p:pic>
        <p:nvPicPr>
          <p:cNvPr id="4100" name="Picture 18" descr="pyramidWithInhib"/>
          <p:cNvPicPr>
            <a:picLocks noChangeAspect="1" noChangeArrowheads="1"/>
          </p:cNvPicPr>
          <p:nvPr/>
        </p:nvPicPr>
        <p:blipFill>
          <a:blip r:embed="rId4"/>
          <a:srcRect/>
          <a:stretch>
            <a:fillRect/>
          </a:stretch>
        </p:blipFill>
        <p:spPr bwMode="auto">
          <a:xfrm>
            <a:off x="609600" y="1600200"/>
            <a:ext cx="2044700" cy="4648200"/>
          </a:xfrm>
          <a:prstGeom prst="rect">
            <a:avLst/>
          </a:prstGeom>
          <a:noFill/>
          <a:ln w="9525">
            <a:noFill/>
            <a:miter lim="800000"/>
            <a:headEnd/>
            <a:tailEnd/>
          </a:ln>
        </p:spPr>
      </p:pic>
      <p:pic>
        <p:nvPicPr>
          <p:cNvPr id="5147" name="Picture 27" descr="gabaA"/>
          <p:cNvPicPr>
            <a:picLocks noChangeAspect="1" noChangeArrowheads="1"/>
          </p:cNvPicPr>
          <p:nvPr/>
        </p:nvPicPr>
        <p:blipFill>
          <a:blip r:embed="rId5"/>
          <a:srcRect/>
          <a:stretch>
            <a:fillRect/>
          </a:stretch>
        </p:blipFill>
        <p:spPr bwMode="auto">
          <a:xfrm>
            <a:off x="4419600" y="2362200"/>
            <a:ext cx="820738" cy="1130300"/>
          </a:xfrm>
          <a:prstGeom prst="rect">
            <a:avLst/>
          </a:prstGeom>
          <a:noFill/>
          <a:ln w="9525">
            <a:noFill/>
            <a:miter lim="800000"/>
            <a:headEnd/>
            <a:tailEnd/>
          </a:ln>
        </p:spPr>
      </p:pic>
      <p:sp>
        <p:nvSpPr>
          <p:cNvPr id="5154" name="Rectangle 34"/>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5160" name="Line 40"/>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sp>
        <p:nvSpPr>
          <p:cNvPr id="5161" name="Line 41"/>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pic>
        <p:nvPicPr>
          <p:cNvPr id="5171" name="Picture 51" descr="gabaSkew"/>
          <p:cNvPicPr>
            <a:picLocks noChangeAspect="1" noChangeArrowheads="1"/>
          </p:cNvPicPr>
          <p:nvPr/>
        </p:nvPicPr>
        <p:blipFill>
          <a:blip r:embed="rId6"/>
          <a:srcRect/>
          <a:stretch>
            <a:fillRect/>
          </a:stretch>
        </p:blipFill>
        <p:spPr bwMode="auto">
          <a:xfrm>
            <a:off x="4267200" y="2133600"/>
            <a:ext cx="207963" cy="193675"/>
          </a:xfrm>
          <a:prstGeom prst="rect">
            <a:avLst/>
          </a:prstGeom>
          <a:noFill/>
          <a:ln w="9525">
            <a:noFill/>
            <a:miter lim="800000"/>
            <a:headEnd/>
            <a:tailEnd/>
          </a:ln>
        </p:spPr>
      </p:pic>
      <p:sp>
        <p:nvSpPr>
          <p:cNvPr id="5185" name="Text Box 65"/>
          <p:cNvSpPr txBox="1">
            <a:spLocks noChangeArrowheads="1"/>
          </p:cNvSpPr>
          <p:nvPr/>
        </p:nvSpPr>
        <p:spPr bwMode="auto">
          <a:xfrm>
            <a:off x="3886200" y="3429000"/>
            <a:ext cx="1143000" cy="304800"/>
          </a:xfrm>
          <a:prstGeom prst="rect">
            <a:avLst/>
          </a:prstGeom>
          <a:noFill/>
          <a:ln w="19050">
            <a:noFill/>
            <a:miter lim="800000"/>
            <a:headEnd/>
            <a:tailEnd/>
          </a:ln>
        </p:spPr>
        <p:txBody>
          <a:bodyPr>
            <a:spAutoFit/>
          </a:bodyPr>
          <a:lstStyle/>
          <a:p>
            <a:pPr>
              <a:spcBef>
                <a:spcPct val="50000"/>
              </a:spcBef>
            </a:pPr>
            <a:r>
              <a:rPr lang="en-US" sz="1400"/>
              <a:t>GABA</a:t>
            </a:r>
            <a:r>
              <a:rPr lang="en-US" sz="1400" baseline="-25000"/>
              <a:t>A</a:t>
            </a:r>
            <a:r>
              <a:rPr lang="en-US" sz="1400"/>
              <a:t>R</a:t>
            </a:r>
          </a:p>
        </p:txBody>
      </p:sp>
      <p:sp>
        <p:nvSpPr>
          <p:cNvPr id="5187" name="Text Box 67"/>
          <p:cNvSpPr txBox="1">
            <a:spLocks noChangeArrowheads="1"/>
          </p:cNvSpPr>
          <p:nvPr/>
        </p:nvSpPr>
        <p:spPr bwMode="auto">
          <a:xfrm>
            <a:off x="3581400" y="1981200"/>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5188" name="Picture 68" descr="ipsp"/>
          <p:cNvPicPr>
            <a:picLocks noChangeAspect="1" noChangeArrowheads="1"/>
          </p:cNvPicPr>
          <p:nvPr/>
        </p:nvPicPr>
        <p:blipFill>
          <a:blip r:embed="rId7"/>
          <a:srcRect/>
          <a:stretch>
            <a:fillRect/>
          </a:stretch>
        </p:blipFill>
        <p:spPr bwMode="auto">
          <a:xfrm>
            <a:off x="2209800" y="3124200"/>
            <a:ext cx="1219200" cy="407988"/>
          </a:xfrm>
          <a:prstGeom prst="rect">
            <a:avLst/>
          </a:prstGeom>
          <a:noFill/>
          <a:ln w="9525">
            <a:noFill/>
            <a:miter lim="800000"/>
            <a:headEnd/>
            <a:tailEnd/>
          </a:ln>
        </p:spPr>
      </p:pic>
      <p:sp>
        <p:nvSpPr>
          <p:cNvPr id="5189" name="Text Box 69"/>
          <p:cNvSpPr txBox="1">
            <a:spLocks noChangeArrowheads="1"/>
          </p:cNvSpPr>
          <p:nvPr/>
        </p:nvSpPr>
        <p:spPr bwMode="auto">
          <a:xfrm>
            <a:off x="1524000" y="3048000"/>
            <a:ext cx="685800" cy="274638"/>
          </a:xfrm>
          <a:prstGeom prst="rect">
            <a:avLst/>
          </a:prstGeom>
          <a:noFill/>
          <a:ln w="9525">
            <a:noFill/>
            <a:miter lim="800000"/>
            <a:headEnd/>
            <a:tailEnd/>
          </a:ln>
        </p:spPr>
        <p:txBody>
          <a:bodyPr>
            <a:spAutoFit/>
          </a:bodyPr>
          <a:lstStyle/>
          <a:p>
            <a:pPr>
              <a:spcBef>
                <a:spcPct val="50000"/>
              </a:spcBef>
            </a:pPr>
            <a:r>
              <a:rPr lang="en-US" sz="1200"/>
              <a:t>-70 mV</a:t>
            </a:r>
          </a:p>
        </p:txBody>
      </p:sp>
      <p:pic>
        <p:nvPicPr>
          <p:cNvPr id="5191" name="Picture 71" descr="kcc2"/>
          <p:cNvPicPr>
            <a:picLocks noChangeAspect="1" noChangeArrowheads="1"/>
          </p:cNvPicPr>
          <p:nvPr/>
        </p:nvPicPr>
        <p:blipFill>
          <a:blip r:embed="rId8"/>
          <a:srcRect/>
          <a:stretch>
            <a:fillRect/>
          </a:stretch>
        </p:blipFill>
        <p:spPr bwMode="auto">
          <a:xfrm>
            <a:off x="6400800" y="2557463"/>
            <a:ext cx="1176338" cy="915987"/>
          </a:xfrm>
          <a:prstGeom prst="rect">
            <a:avLst/>
          </a:prstGeom>
          <a:noFill/>
          <a:ln w="9525">
            <a:noFill/>
            <a:miter lim="800000"/>
            <a:headEnd/>
            <a:tailEnd/>
          </a:ln>
        </p:spPr>
      </p:pic>
      <p:pic>
        <p:nvPicPr>
          <p:cNvPr id="5192" name="Picture 72" descr="arrow"/>
          <p:cNvPicPr>
            <a:picLocks noChangeAspect="1" noChangeArrowheads="1"/>
          </p:cNvPicPr>
          <p:nvPr/>
        </p:nvPicPr>
        <p:blipFill>
          <a:blip r:embed="rId9"/>
          <a:srcRect/>
          <a:stretch>
            <a:fillRect/>
          </a:stretch>
        </p:blipFill>
        <p:spPr bwMode="auto">
          <a:xfrm>
            <a:off x="6473825" y="2286000"/>
            <a:ext cx="412750" cy="1346200"/>
          </a:xfrm>
          <a:prstGeom prst="rect">
            <a:avLst/>
          </a:prstGeom>
          <a:noFill/>
          <a:ln w="9525">
            <a:noFill/>
            <a:miter lim="800000"/>
            <a:headEnd/>
            <a:tailEnd/>
          </a:ln>
        </p:spPr>
      </p:pic>
      <p:pic>
        <p:nvPicPr>
          <p:cNvPr id="5193" name="Picture 73" descr="arrowK"/>
          <p:cNvPicPr>
            <a:picLocks noChangeAspect="1" noChangeArrowheads="1"/>
          </p:cNvPicPr>
          <p:nvPr/>
        </p:nvPicPr>
        <p:blipFill>
          <a:blip r:embed="rId10"/>
          <a:srcRect/>
          <a:stretch>
            <a:fillRect/>
          </a:stretch>
        </p:blipFill>
        <p:spPr bwMode="auto">
          <a:xfrm>
            <a:off x="7048500" y="2286000"/>
            <a:ext cx="360363" cy="1358900"/>
          </a:xfrm>
          <a:prstGeom prst="rect">
            <a:avLst/>
          </a:prstGeom>
          <a:noFill/>
          <a:ln w="9525">
            <a:noFill/>
            <a:miter lim="800000"/>
            <a:headEnd/>
            <a:tailEnd/>
          </a:ln>
        </p:spPr>
      </p:pic>
      <p:pic>
        <p:nvPicPr>
          <p:cNvPr id="5195" name="Picture 75" descr="cl"/>
          <p:cNvPicPr>
            <a:picLocks noChangeAspect="1" noChangeArrowheads="1"/>
          </p:cNvPicPr>
          <p:nvPr/>
        </p:nvPicPr>
        <p:blipFill>
          <a:blip r:embed="rId11"/>
          <a:srcRect/>
          <a:stretch>
            <a:fillRect/>
          </a:stretch>
        </p:blipFill>
        <p:spPr bwMode="auto">
          <a:xfrm>
            <a:off x="4419600" y="1752600"/>
            <a:ext cx="338138" cy="352425"/>
          </a:xfrm>
          <a:prstGeom prst="rect">
            <a:avLst/>
          </a:prstGeom>
          <a:noFill/>
          <a:ln w="9525">
            <a:noFill/>
            <a:miter lim="800000"/>
            <a:headEnd/>
            <a:tailEnd/>
          </a:ln>
        </p:spPr>
      </p:pic>
      <p:pic>
        <p:nvPicPr>
          <p:cNvPr id="5196" name="Picture 76" descr="cl"/>
          <p:cNvPicPr>
            <a:picLocks noChangeAspect="1" noChangeArrowheads="1"/>
          </p:cNvPicPr>
          <p:nvPr/>
        </p:nvPicPr>
        <p:blipFill>
          <a:blip r:embed="rId11"/>
          <a:srcRect/>
          <a:stretch>
            <a:fillRect/>
          </a:stretch>
        </p:blipFill>
        <p:spPr bwMode="auto">
          <a:xfrm>
            <a:off x="5410200" y="1752600"/>
            <a:ext cx="338138" cy="352425"/>
          </a:xfrm>
          <a:prstGeom prst="rect">
            <a:avLst/>
          </a:prstGeom>
          <a:noFill/>
          <a:ln w="9525">
            <a:noFill/>
            <a:miter lim="800000"/>
            <a:headEnd/>
            <a:tailEnd/>
          </a:ln>
        </p:spPr>
      </p:pic>
      <p:pic>
        <p:nvPicPr>
          <p:cNvPr id="5197" name="Picture 77" descr="cl"/>
          <p:cNvPicPr>
            <a:picLocks noChangeAspect="1" noChangeArrowheads="1"/>
          </p:cNvPicPr>
          <p:nvPr/>
        </p:nvPicPr>
        <p:blipFill>
          <a:blip r:embed="rId11"/>
          <a:srcRect/>
          <a:stretch>
            <a:fillRect/>
          </a:stretch>
        </p:blipFill>
        <p:spPr bwMode="auto">
          <a:xfrm>
            <a:off x="5638800" y="2209800"/>
            <a:ext cx="338138" cy="352425"/>
          </a:xfrm>
          <a:prstGeom prst="rect">
            <a:avLst/>
          </a:prstGeom>
          <a:noFill/>
          <a:ln w="9525">
            <a:noFill/>
            <a:miter lim="800000"/>
            <a:headEnd/>
            <a:tailEnd/>
          </a:ln>
        </p:spPr>
      </p:pic>
      <p:pic>
        <p:nvPicPr>
          <p:cNvPr id="5198" name="Picture 78" descr="cl"/>
          <p:cNvPicPr>
            <a:picLocks noChangeAspect="1" noChangeArrowheads="1"/>
          </p:cNvPicPr>
          <p:nvPr/>
        </p:nvPicPr>
        <p:blipFill>
          <a:blip r:embed="rId11"/>
          <a:srcRect/>
          <a:stretch>
            <a:fillRect/>
          </a:stretch>
        </p:blipFill>
        <p:spPr bwMode="auto">
          <a:xfrm>
            <a:off x="3962400" y="2362200"/>
            <a:ext cx="338138" cy="352425"/>
          </a:xfrm>
          <a:prstGeom prst="rect">
            <a:avLst/>
          </a:prstGeom>
          <a:noFill/>
          <a:ln w="9525">
            <a:noFill/>
            <a:miter lim="800000"/>
            <a:headEnd/>
            <a:tailEnd/>
          </a:ln>
        </p:spPr>
      </p:pic>
      <p:pic>
        <p:nvPicPr>
          <p:cNvPr id="5199" name="Picture 79" descr="cl"/>
          <p:cNvPicPr>
            <a:picLocks noChangeAspect="1" noChangeArrowheads="1"/>
          </p:cNvPicPr>
          <p:nvPr/>
        </p:nvPicPr>
        <p:blipFill>
          <a:blip r:embed="rId11"/>
          <a:srcRect/>
          <a:stretch>
            <a:fillRect/>
          </a:stretch>
        </p:blipFill>
        <p:spPr bwMode="auto">
          <a:xfrm>
            <a:off x="4876800" y="1905000"/>
            <a:ext cx="338138" cy="352425"/>
          </a:xfrm>
          <a:prstGeom prst="rect">
            <a:avLst/>
          </a:prstGeom>
          <a:noFill/>
          <a:ln w="9525">
            <a:noFill/>
            <a:miter lim="800000"/>
            <a:headEnd/>
            <a:tailEnd/>
          </a:ln>
        </p:spPr>
      </p:pic>
      <p:pic>
        <p:nvPicPr>
          <p:cNvPr id="5200" name="Picture 80" descr="cl"/>
          <p:cNvPicPr>
            <a:picLocks noChangeAspect="1" noChangeArrowheads="1"/>
          </p:cNvPicPr>
          <p:nvPr/>
        </p:nvPicPr>
        <p:blipFill>
          <a:blip r:embed="rId11"/>
          <a:srcRect/>
          <a:stretch>
            <a:fillRect/>
          </a:stretch>
        </p:blipFill>
        <p:spPr bwMode="auto">
          <a:xfrm>
            <a:off x="4343400" y="3733800"/>
            <a:ext cx="338138" cy="352425"/>
          </a:xfrm>
          <a:prstGeom prst="rect">
            <a:avLst/>
          </a:prstGeom>
          <a:noFill/>
          <a:ln w="9525">
            <a:noFill/>
            <a:miter lim="800000"/>
            <a:headEnd/>
            <a:tailEnd/>
          </a:ln>
        </p:spPr>
      </p:pic>
      <p:pic>
        <p:nvPicPr>
          <p:cNvPr id="5201" name="Picture 81" descr="cl"/>
          <p:cNvPicPr>
            <a:picLocks noChangeAspect="1" noChangeArrowheads="1"/>
          </p:cNvPicPr>
          <p:nvPr/>
        </p:nvPicPr>
        <p:blipFill>
          <a:blip r:embed="rId11"/>
          <a:srcRect/>
          <a:stretch>
            <a:fillRect/>
          </a:stretch>
        </p:blipFill>
        <p:spPr bwMode="auto">
          <a:xfrm>
            <a:off x="5105400" y="2133600"/>
            <a:ext cx="338138" cy="352425"/>
          </a:xfrm>
          <a:prstGeom prst="rect">
            <a:avLst/>
          </a:prstGeom>
          <a:noFill/>
          <a:ln w="9525">
            <a:noFill/>
            <a:miter lim="800000"/>
            <a:headEnd/>
            <a:tailEnd/>
          </a:ln>
        </p:spPr>
      </p:pic>
      <p:sp>
        <p:nvSpPr>
          <p:cNvPr id="5202" name="Rectangle 82"/>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pic>
        <p:nvPicPr>
          <p:cNvPr id="5204" name="Picture 84" descr="gabaAArrow"/>
          <p:cNvPicPr>
            <a:picLocks noChangeAspect="1" noChangeArrowheads="1"/>
          </p:cNvPicPr>
          <p:nvPr/>
        </p:nvPicPr>
        <p:blipFill>
          <a:blip r:embed="rId12"/>
          <a:srcRect/>
          <a:stretch>
            <a:fillRect/>
          </a:stretch>
        </p:blipFill>
        <p:spPr bwMode="auto">
          <a:xfrm>
            <a:off x="4413250" y="1866900"/>
            <a:ext cx="825500" cy="2173288"/>
          </a:xfrm>
          <a:prstGeom prst="rect">
            <a:avLst/>
          </a:prstGeom>
          <a:noFill/>
          <a:ln w="9525">
            <a:noFill/>
            <a:miter lim="800000"/>
            <a:headEnd/>
            <a:tailEnd/>
          </a:ln>
        </p:spPr>
      </p:pic>
      <p:pic>
        <p:nvPicPr>
          <p:cNvPr id="5205" name="Picture 85" descr="gabaFit"/>
          <p:cNvPicPr>
            <a:picLocks noChangeAspect="1" noChangeArrowheads="1"/>
          </p:cNvPicPr>
          <p:nvPr/>
        </p:nvPicPr>
        <p:blipFill>
          <a:blip r:embed="rId13"/>
          <a:srcRect/>
          <a:stretch>
            <a:fillRect/>
          </a:stretch>
        </p:blipFill>
        <p:spPr bwMode="auto">
          <a:xfrm>
            <a:off x="4406900" y="2349500"/>
            <a:ext cx="209550" cy="196850"/>
          </a:xfrm>
          <a:prstGeom prst="rect">
            <a:avLst/>
          </a:prstGeom>
          <a:noFill/>
          <a:ln w="9525">
            <a:noFill/>
            <a:miter lim="800000"/>
            <a:headEnd/>
            <a:tailEnd/>
          </a:ln>
        </p:spPr>
      </p:pic>
      <p:pic>
        <p:nvPicPr>
          <p:cNvPr id="5206" name="Picture 86" descr="cl"/>
          <p:cNvPicPr>
            <a:picLocks noChangeAspect="1" noChangeArrowheads="1"/>
          </p:cNvPicPr>
          <p:nvPr/>
        </p:nvPicPr>
        <p:blipFill>
          <a:blip r:embed="rId11"/>
          <a:srcRect/>
          <a:stretch>
            <a:fillRect/>
          </a:stretch>
        </p:blipFill>
        <p:spPr bwMode="auto">
          <a:xfrm>
            <a:off x="5410200" y="3429000"/>
            <a:ext cx="338138" cy="352425"/>
          </a:xfrm>
          <a:prstGeom prst="rect">
            <a:avLst/>
          </a:prstGeom>
          <a:noFill/>
          <a:ln w="9525">
            <a:noFill/>
            <a:miter lim="800000"/>
            <a:headEnd/>
            <a:tailEnd/>
          </a:ln>
        </p:spPr>
      </p:pic>
      <p:pic>
        <p:nvPicPr>
          <p:cNvPr id="5207" name="Picture 87" descr="cl"/>
          <p:cNvPicPr>
            <a:picLocks noChangeAspect="1" noChangeArrowheads="1"/>
          </p:cNvPicPr>
          <p:nvPr/>
        </p:nvPicPr>
        <p:blipFill>
          <a:blip r:embed="rId11"/>
          <a:srcRect/>
          <a:stretch>
            <a:fillRect/>
          </a:stretch>
        </p:blipFill>
        <p:spPr bwMode="auto">
          <a:xfrm>
            <a:off x="4953000" y="3581400"/>
            <a:ext cx="338138" cy="352425"/>
          </a:xfrm>
          <a:prstGeom prst="rect">
            <a:avLst/>
          </a:prstGeom>
          <a:noFill/>
          <a:ln w="9525">
            <a:noFill/>
            <a:miter lim="800000"/>
            <a:headEnd/>
            <a:tailEnd/>
          </a:ln>
        </p:spPr>
      </p:pic>
      <p:pic>
        <p:nvPicPr>
          <p:cNvPr id="5208" name="Picture 88" descr="cl"/>
          <p:cNvPicPr>
            <a:picLocks noChangeAspect="1" noChangeArrowheads="1"/>
          </p:cNvPicPr>
          <p:nvPr/>
        </p:nvPicPr>
        <p:blipFill>
          <a:blip r:embed="rId11"/>
          <a:srcRect/>
          <a:stretch>
            <a:fillRect/>
          </a:stretch>
        </p:blipFill>
        <p:spPr bwMode="auto">
          <a:xfrm>
            <a:off x="5257800" y="3810000"/>
            <a:ext cx="338138" cy="352425"/>
          </a:xfrm>
          <a:prstGeom prst="rect">
            <a:avLst/>
          </a:prstGeom>
          <a:noFill/>
          <a:ln w="9525">
            <a:noFill/>
            <a:miter lim="800000"/>
            <a:headEnd/>
            <a:tailEnd/>
          </a:ln>
        </p:spPr>
      </p:pic>
      <p:sp>
        <p:nvSpPr>
          <p:cNvPr id="5209" name="Text Box 89"/>
          <p:cNvSpPr txBox="1">
            <a:spLocks noChangeArrowheads="1"/>
          </p:cNvSpPr>
          <p:nvPr/>
        </p:nvSpPr>
        <p:spPr bwMode="auto">
          <a:xfrm>
            <a:off x="52578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5213" name="Text Box 93"/>
          <p:cNvSpPr txBox="1">
            <a:spLocks noChangeArrowheads="1"/>
          </p:cNvSpPr>
          <p:nvPr/>
        </p:nvSpPr>
        <p:spPr bwMode="auto">
          <a:xfrm>
            <a:off x="54864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5214" name="Text Box 94"/>
          <p:cNvSpPr txBox="1">
            <a:spLocks noChangeArrowheads="1"/>
          </p:cNvSpPr>
          <p:nvPr/>
        </p:nvSpPr>
        <p:spPr bwMode="auto">
          <a:xfrm>
            <a:off x="57150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5215" name="Text Box 95"/>
          <p:cNvSpPr txBox="1">
            <a:spLocks noChangeArrowheads="1"/>
          </p:cNvSpPr>
          <p:nvPr/>
        </p:nvSpPr>
        <p:spPr bwMode="auto">
          <a:xfrm>
            <a:off x="38100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5216" name="Text Box 96"/>
          <p:cNvSpPr txBox="1">
            <a:spLocks noChangeArrowheads="1"/>
          </p:cNvSpPr>
          <p:nvPr/>
        </p:nvSpPr>
        <p:spPr bwMode="auto">
          <a:xfrm>
            <a:off x="40386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5217" name="Text Box 97"/>
          <p:cNvSpPr txBox="1">
            <a:spLocks noChangeArrowheads="1"/>
          </p:cNvSpPr>
          <p:nvPr/>
        </p:nvSpPr>
        <p:spPr bwMode="auto">
          <a:xfrm>
            <a:off x="42672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pic>
        <p:nvPicPr>
          <p:cNvPr id="5218" name="Picture 98" descr="ipsp"/>
          <p:cNvPicPr>
            <a:picLocks noChangeAspect="1" noChangeArrowheads="1"/>
          </p:cNvPicPr>
          <p:nvPr/>
        </p:nvPicPr>
        <p:blipFill>
          <a:blip r:embed="rId14"/>
          <a:srcRect/>
          <a:stretch>
            <a:fillRect/>
          </a:stretch>
        </p:blipFill>
        <p:spPr bwMode="auto">
          <a:xfrm>
            <a:off x="4876800" y="5105400"/>
            <a:ext cx="2438400" cy="817563"/>
          </a:xfrm>
          <a:prstGeom prst="rect">
            <a:avLst/>
          </a:prstGeom>
          <a:noFill/>
          <a:ln w="9525">
            <a:noFill/>
            <a:miter lim="800000"/>
            <a:headEnd/>
            <a:tailEnd/>
          </a:ln>
        </p:spPr>
      </p:pic>
      <p:sp>
        <p:nvSpPr>
          <p:cNvPr id="5219" name="Text Box 99"/>
          <p:cNvSpPr txBox="1">
            <a:spLocks noChangeArrowheads="1"/>
          </p:cNvSpPr>
          <p:nvPr/>
        </p:nvSpPr>
        <p:spPr bwMode="auto">
          <a:xfrm>
            <a:off x="4191000" y="5029200"/>
            <a:ext cx="806450" cy="274638"/>
          </a:xfrm>
          <a:prstGeom prst="rect">
            <a:avLst/>
          </a:prstGeom>
          <a:noFill/>
          <a:ln w="9525">
            <a:noFill/>
            <a:miter lim="800000"/>
            <a:headEnd/>
            <a:tailEnd/>
          </a:ln>
        </p:spPr>
        <p:txBody>
          <a:bodyPr>
            <a:spAutoFit/>
          </a:bodyPr>
          <a:lstStyle/>
          <a:p>
            <a:pPr>
              <a:spcBef>
                <a:spcPct val="50000"/>
              </a:spcBef>
            </a:pPr>
            <a:r>
              <a:rPr lang="en-US" sz="1200"/>
              <a:t>-70 mV</a:t>
            </a:r>
          </a:p>
        </p:txBody>
      </p:sp>
      <p:pic>
        <p:nvPicPr>
          <p:cNvPr id="5220" name="Picture 100" descr="diffuse"/>
          <p:cNvPicPr>
            <a:picLocks noChangeAspect="1" noChangeArrowheads="1"/>
          </p:cNvPicPr>
          <p:nvPr/>
        </p:nvPicPr>
        <p:blipFill>
          <a:blip r:embed="rId15"/>
          <a:srcRect/>
          <a:stretch>
            <a:fillRect/>
          </a:stretch>
        </p:blipFill>
        <p:spPr bwMode="auto">
          <a:xfrm>
            <a:off x="5334000" y="4230688"/>
            <a:ext cx="1143000" cy="550862"/>
          </a:xfrm>
          <a:prstGeom prst="rect">
            <a:avLst/>
          </a:prstGeom>
          <a:noFill/>
          <a:ln w="9525">
            <a:noFill/>
            <a:miter lim="800000"/>
            <a:headEnd/>
            <a:tailEnd/>
          </a:ln>
        </p:spPr>
      </p:pic>
      <p:pic>
        <p:nvPicPr>
          <p:cNvPr id="5222" name="Picture 102" descr="diffuseleft"/>
          <p:cNvPicPr>
            <a:picLocks noChangeAspect="1" noChangeArrowheads="1"/>
          </p:cNvPicPr>
          <p:nvPr/>
        </p:nvPicPr>
        <p:blipFill>
          <a:blip r:embed="rId16"/>
          <a:srcRect/>
          <a:stretch>
            <a:fillRect/>
          </a:stretch>
        </p:blipFill>
        <p:spPr bwMode="auto">
          <a:xfrm>
            <a:off x="3429000" y="4191000"/>
            <a:ext cx="1143000" cy="550863"/>
          </a:xfrm>
          <a:prstGeom prst="rect">
            <a:avLst/>
          </a:prstGeom>
          <a:noFill/>
          <a:ln w="9525">
            <a:noFill/>
            <a:miter lim="800000"/>
            <a:headEnd/>
            <a:tailEnd/>
          </a:ln>
        </p:spPr>
      </p:pic>
      <p:sp>
        <p:nvSpPr>
          <p:cNvPr id="5223" name="Text Box 103"/>
          <p:cNvSpPr txBox="1">
            <a:spLocks noChangeArrowheads="1"/>
          </p:cNvSpPr>
          <p:nvPr/>
        </p:nvSpPr>
        <p:spPr bwMode="auto">
          <a:xfrm>
            <a:off x="7391400" y="3352800"/>
            <a:ext cx="1143000" cy="304800"/>
          </a:xfrm>
          <a:prstGeom prst="rect">
            <a:avLst/>
          </a:prstGeom>
          <a:noFill/>
          <a:ln w="19050">
            <a:noFill/>
            <a:miter lim="800000"/>
            <a:headEnd/>
            <a:tailEnd/>
          </a:ln>
        </p:spPr>
        <p:txBody>
          <a:bodyPr>
            <a:spAutoFit/>
          </a:bodyPr>
          <a:lstStyle/>
          <a:p>
            <a:pPr>
              <a:spcBef>
                <a:spcPct val="50000"/>
              </a:spcBef>
            </a:pPr>
            <a:r>
              <a:rPr lang="en-US" sz="1400" dirty="0"/>
              <a:t>KCC2</a:t>
            </a:r>
          </a:p>
        </p:txBody>
      </p:sp>
      <p:pic>
        <p:nvPicPr>
          <p:cNvPr id="5224" name="Picture 104" descr="cl"/>
          <p:cNvPicPr>
            <a:picLocks noChangeAspect="1" noChangeArrowheads="1"/>
          </p:cNvPicPr>
          <p:nvPr/>
        </p:nvPicPr>
        <p:blipFill>
          <a:blip r:embed="rId11"/>
          <a:srcRect/>
          <a:stretch>
            <a:fillRect/>
          </a:stretch>
        </p:blipFill>
        <p:spPr bwMode="auto">
          <a:xfrm>
            <a:off x="6710363" y="3200400"/>
            <a:ext cx="338137" cy="352425"/>
          </a:xfrm>
          <a:prstGeom prst="rect">
            <a:avLst/>
          </a:prstGeom>
          <a:noFill/>
          <a:ln w="9525">
            <a:noFill/>
            <a:miter lim="800000"/>
            <a:headEnd/>
            <a:tailEnd/>
          </a:ln>
        </p:spPr>
      </p:pic>
      <p:pic>
        <p:nvPicPr>
          <p:cNvPr id="5225" name="Picture 105" descr="k"/>
          <p:cNvPicPr>
            <a:picLocks noChangeAspect="1" noChangeArrowheads="1"/>
          </p:cNvPicPr>
          <p:nvPr/>
        </p:nvPicPr>
        <p:blipFill>
          <a:blip r:embed="rId17"/>
          <a:srcRect/>
          <a:stretch>
            <a:fillRect/>
          </a:stretch>
        </p:blipFill>
        <p:spPr bwMode="auto">
          <a:xfrm>
            <a:off x="7027863" y="3190875"/>
            <a:ext cx="439737" cy="354013"/>
          </a:xfrm>
          <a:prstGeom prst="rect">
            <a:avLst/>
          </a:prstGeom>
          <a:noFill/>
          <a:ln w="9525">
            <a:noFill/>
            <a:miter lim="800000"/>
            <a:headEnd/>
            <a:tailEnd/>
          </a:ln>
        </p:spPr>
      </p:pic>
      <p:pic>
        <p:nvPicPr>
          <p:cNvPr id="5226" name="Picture 106" descr="k"/>
          <p:cNvPicPr>
            <a:picLocks noChangeAspect="1" noChangeArrowheads="1"/>
          </p:cNvPicPr>
          <p:nvPr/>
        </p:nvPicPr>
        <p:blipFill>
          <a:blip r:embed="rId17"/>
          <a:srcRect/>
          <a:stretch>
            <a:fillRect/>
          </a:stretch>
        </p:blipFill>
        <p:spPr bwMode="auto">
          <a:xfrm>
            <a:off x="7467600" y="2057400"/>
            <a:ext cx="439738" cy="354013"/>
          </a:xfrm>
          <a:prstGeom prst="rect">
            <a:avLst/>
          </a:prstGeom>
          <a:noFill/>
          <a:ln w="9525">
            <a:noFill/>
            <a:miter lim="800000"/>
            <a:headEnd/>
            <a:tailEnd/>
          </a:ln>
        </p:spPr>
      </p:pic>
      <p:pic>
        <p:nvPicPr>
          <p:cNvPr id="5227" name="Picture 107" descr="cl"/>
          <p:cNvPicPr>
            <a:picLocks noChangeAspect="1" noChangeArrowheads="1"/>
          </p:cNvPicPr>
          <p:nvPr/>
        </p:nvPicPr>
        <p:blipFill>
          <a:blip r:embed="rId11"/>
          <a:srcRect/>
          <a:stretch>
            <a:fillRect/>
          </a:stretch>
        </p:blipFill>
        <p:spPr bwMode="auto">
          <a:xfrm>
            <a:off x="6858000" y="1524000"/>
            <a:ext cx="338138" cy="352425"/>
          </a:xfrm>
          <a:prstGeom prst="rect">
            <a:avLst/>
          </a:prstGeom>
          <a:noFill/>
          <a:ln w="9525">
            <a:noFill/>
            <a:miter lim="800000"/>
            <a:headEnd/>
            <a:tailEnd/>
          </a:ln>
        </p:spPr>
      </p:pic>
      <p:pic>
        <p:nvPicPr>
          <p:cNvPr id="5228" name="Picture 108" descr="cl"/>
          <p:cNvPicPr>
            <a:picLocks noChangeAspect="1" noChangeArrowheads="1"/>
          </p:cNvPicPr>
          <p:nvPr/>
        </p:nvPicPr>
        <p:blipFill>
          <a:blip r:embed="rId11"/>
          <a:srcRect/>
          <a:stretch>
            <a:fillRect/>
          </a:stretch>
        </p:blipFill>
        <p:spPr bwMode="auto">
          <a:xfrm>
            <a:off x="6400800" y="1676400"/>
            <a:ext cx="338138" cy="352425"/>
          </a:xfrm>
          <a:prstGeom prst="rect">
            <a:avLst/>
          </a:prstGeom>
          <a:noFill/>
          <a:ln w="9525">
            <a:noFill/>
            <a:miter lim="800000"/>
            <a:headEnd/>
            <a:tailEnd/>
          </a:ln>
        </p:spPr>
      </p:pic>
      <p:pic>
        <p:nvPicPr>
          <p:cNvPr id="5229" name="Picture 109" descr="cl"/>
          <p:cNvPicPr>
            <a:picLocks noChangeAspect="1" noChangeArrowheads="1"/>
          </p:cNvPicPr>
          <p:nvPr/>
        </p:nvPicPr>
        <p:blipFill>
          <a:blip r:embed="rId11"/>
          <a:srcRect/>
          <a:stretch>
            <a:fillRect/>
          </a:stretch>
        </p:blipFill>
        <p:spPr bwMode="auto">
          <a:xfrm>
            <a:off x="6705600" y="1905000"/>
            <a:ext cx="338138" cy="352425"/>
          </a:xfrm>
          <a:prstGeom prst="rect">
            <a:avLst/>
          </a:prstGeom>
          <a:noFill/>
          <a:ln w="9525">
            <a:noFill/>
            <a:miter lim="800000"/>
            <a:headEnd/>
            <a:tailEnd/>
          </a:ln>
        </p:spPr>
      </p:pic>
      <p:pic>
        <p:nvPicPr>
          <p:cNvPr id="5230" name="Picture 110" descr="cl"/>
          <p:cNvPicPr>
            <a:picLocks noChangeAspect="1" noChangeArrowheads="1"/>
          </p:cNvPicPr>
          <p:nvPr/>
        </p:nvPicPr>
        <p:blipFill>
          <a:blip r:embed="rId11"/>
          <a:srcRect/>
          <a:stretch>
            <a:fillRect/>
          </a:stretch>
        </p:blipFill>
        <p:spPr bwMode="auto">
          <a:xfrm>
            <a:off x="5791200" y="1828800"/>
            <a:ext cx="338138" cy="352425"/>
          </a:xfrm>
          <a:prstGeom prst="rect">
            <a:avLst/>
          </a:prstGeom>
          <a:noFill/>
          <a:ln w="9525">
            <a:noFill/>
            <a:miter lim="800000"/>
            <a:headEnd/>
            <a:tailEnd/>
          </a:ln>
        </p:spPr>
      </p:pic>
      <p:sp>
        <p:nvSpPr>
          <p:cNvPr id="5231" name="Text Box 111"/>
          <p:cNvSpPr txBox="1">
            <a:spLocks noChangeArrowheads="1"/>
          </p:cNvSpPr>
          <p:nvPr/>
        </p:nvSpPr>
        <p:spPr bwMode="auto">
          <a:xfrm>
            <a:off x="3352800" y="4114800"/>
            <a:ext cx="1295400" cy="304800"/>
          </a:xfrm>
          <a:prstGeom prst="rect">
            <a:avLst/>
          </a:prstGeom>
          <a:noFill/>
          <a:ln w="19050">
            <a:noFill/>
            <a:miter lim="800000"/>
            <a:headEnd/>
            <a:tailEnd/>
          </a:ln>
        </p:spPr>
        <p:txBody>
          <a:bodyPr>
            <a:spAutoFit/>
          </a:bodyPr>
          <a:lstStyle/>
          <a:p>
            <a:pPr>
              <a:spcBef>
                <a:spcPct val="50000"/>
              </a:spcBef>
            </a:pPr>
            <a:r>
              <a:rPr lang="en-US" sz="1400"/>
              <a:t>Diffusion</a:t>
            </a:r>
          </a:p>
        </p:txBody>
      </p:sp>
      <p:sp>
        <p:nvSpPr>
          <p:cNvPr id="49" name="TextBox 18">
            <a:extLst>
              <a:ext uri="{FF2B5EF4-FFF2-40B4-BE49-F238E27FC236}">
                <a16:creationId xmlns:a16="http://schemas.microsoft.com/office/drawing/2014/main" id="{7D7E0888-0143-B842-9270-8E61EF299070}"/>
              </a:ext>
            </a:extLst>
          </p:cNvPr>
          <p:cNvSpPr txBox="1">
            <a:spLocks noChangeArrowheads="1"/>
          </p:cNvSpPr>
          <p:nvPr/>
        </p:nvSpPr>
        <p:spPr bwMode="auto">
          <a:xfrm>
            <a:off x="6134100" y="6480175"/>
            <a:ext cx="3162300" cy="369332"/>
          </a:xfrm>
          <a:prstGeom prst="rect">
            <a:avLst/>
          </a:prstGeom>
          <a:noFill/>
          <a:ln w="9525">
            <a:noFill/>
            <a:miter lim="800000"/>
            <a:headEnd/>
            <a:tailEnd/>
          </a:ln>
        </p:spPr>
        <p:txBody>
          <a:bodyPr wrap="square">
            <a:spAutoFit/>
          </a:bodyPr>
          <a:lstStyle/>
          <a:p>
            <a:r>
              <a:rPr lang="en-ZA" dirty="0" err="1"/>
              <a:t>Düsterwald</a:t>
            </a:r>
            <a:r>
              <a:rPr lang="en-US" dirty="0"/>
              <a:t> et al. (2018) </a:t>
            </a:r>
            <a:r>
              <a:rPr lang="en-US" b="1" i="1" dirty="0" err="1"/>
              <a:t>eLife</a:t>
            </a:r>
            <a:endParaRPr lang="en-US" b="1" dirty="0"/>
          </a:p>
        </p:txBody>
      </p:sp>
    </p:spTree>
    <p:extLst>
      <p:ext uri="{BB962C8B-B14F-4D97-AF65-F5344CB8AC3E}">
        <p14:creationId xmlns:p14="http://schemas.microsoft.com/office/powerpoint/2010/main" val="280138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8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8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1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9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05"/>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517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520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0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0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0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2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22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9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9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23"/>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5206"/>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522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2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206"/>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520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5208"/>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522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522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5192"/>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5193"/>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522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22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22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29"/>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5220"/>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5222"/>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52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4" grpId="0" animBg="1"/>
      <p:bldP spid="5160" grpId="0" animBg="1"/>
      <p:bldP spid="5161" grpId="0" animBg="1"/>
      <p:bldP spid="5185" grpId="0"/>
      <p:bldP spid="5187" grpId="0"/>
      <p:bldP spid="5189" grpId="0"/>
      <p:bldP spid="5202" grpId="0" animBg="1"/>
      <p:bldP spid="5209" grpId="0"/>
      <p:bldP spid="5213" grpId="0"/>
      <p:bldP spid="5214" grpId="0"/>
      <p:bldP spid="5215" grpId="0"/>
      <p:bldP spid="5216" grpId="0"/>
      <p:bldP spid="5217" grpId="0"/>
      <p:bldP spid="5219" grpId="0"/>
      <p:bldP spid="5223" grpId="0"/>
      <p:bldP spid="5231" grpId="0"/>
      <p:bldP spid="5231" grpId="1"/>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a:t>Modulating GABAergic transmission: plasticity</a:t>
            </a:r>
          </a:p>
        </p:txBody>
      </p:sp>
      <p:pic>
        <p:nvPicPr>
          <p:cNvPr id="6" name="Picture 18" descr="pyramidWithInhib"/>
          <p:cNvPicPr>
            <a:picLocks noChangeAspect="1" noChangeArrowheads="1"/>
          </p:cNvPicPr>
          <p:nvPr/>
        </p:nvPicPr>
        <p:blipFill>
          <a:blip r:embed="rId2"/>
          <a:srcRect/>
          <a:stretch>
            <a:fillRect/>
          </a:stretch>
        </p:blipFill>
        <p:spPr bwMode="auto">
          <a:xfrm>
            <a:off x="609600" y="1600200"/>
            <a:ext cx="2044700" cy="4648200"/>
          </a:xfrm>
          <a:prstGeom prst="rect">
            <a:avLst/>
          </a:prstGeom>
          <a:noFill/>
          <a:ln w="9525">
            <a:noFill/>
            <a:miter lim="800000"/>
            <a:headEnd/>
            <a:tailEnd/>
          </a:ln>
        </p:spPr>
      </p:pic>
      <p:sp>
        <p:nvSpPr>
          <p:cNvPr id="7" name="Rectangle 34"/>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8" name="Line 41"/>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sp>
        <p:nvSpPr>
          <p:cNvPr id="9" name="Rectangle 82"/>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sp>
        <p:nvSpPr>
          <p:cNvPr id="10" name="Line 40"/>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pic>
        <p:nvPicPr>
          <p:cNvPr id="11" name="Picture 70" descr="membrane"/>
          <p:cNvPicPr>
            <a:picLocks noChangeAspect="1" noChangeArrowheads="1"/>
          </p:cNvPicPr>
          <p:nvPr/>
        </p:nvPicPr>
        <p:blipFill>
          <a:blip r:embed="rId3"/>
          <a:srcRect/>
          <a:stretch>
            <a:fillRect/>
          </a:stretch>
        </p:blipFill>
        <p:spPr bwMode="auto">
          <a:xfrm>
            <a:off x="3505200" y="2743200"/>
            <a:ext cx="4876800" cy="558800"/>
          </a:xfrm>
          <a:prstGeom prst="rect">
            <a:avLst/>
          </a:prstGeom>
          <a:noFill/>
          <a:ln w="9525">
            <a:noFill/>
            <a:miter lim="800000"/>
            <a:headEnd/>
            <a:tailEnd/>
          </a:ln>
        </p:spPr>
      </p:pic>
      <p:pic>
        <p:nvPicPr>
          <p:cNvPr id="12" name="Picture 51" descr="gabaSkew"/>
          <p:cNvPicPr>
            <a:picLocks noChangeAspect="1" noChangeArrowheads="1"/>
          </p:cNvPicPr>
          <p:nvPr/>
        </p:nvPicPr>
        <p:blipFill>
          <a:blip r:embed="rId4"/>
          <a:srcRect/>
          <a:stretch>
            <a:fillRect/>
          </a:stretch>
        </p:blipFill>
        <p:spPr bwMode="auto">
          <a:xfrm>
            <a:off x="3538537" y="2128610"/>
            <a:ext cx="207963" cy="193675"/>
          </a:xfrm>
          <a:prstGeom prst="rect">
            <a:avLst/>
          </a:prstGeom>
          <a:noFill/>
          <a:ln w="9525">
            <a:noFill/>
            <a:miter lim="800000"/>
            <a:headEnd/>
            <a:tailEnd/>
          </a:ln>
        </p:spPr>
      </p:pic>
      <p:pic>
        <p:nvPicPr>
          <p:cNvPr id="13" name="Picture 85" descr="gabaFit"/>
          <p:cNvPicPr>
            <a:picLocks noChangeAspect="1" noChangeArrowheads="1"/>
          </p:cNvPicPr>
          <p:nvPr/>
        </p:nvPicPr>
        <p:blipFill>
          <a:blip r:embed="rId5"/>
          <a:srcRect/>
          <a:stretch>
            <a:fillRect/>
          </a:stretch>
        </p:blipFill>
        <p:spPr bwMode="auto">
          <a:xfrm>
            <a:off x="4406900" y="2349500"/>
            <a:ext cx="209550" cy="196850"/>
          </a:xfrm>
          <a:prstGeom prst="rect">
            <a:avLst/>
          </a:prstGeom>
          <a:noFill/>
          <a:ln w="9525">
            <a:noFill/>
            <a:miter lim="800000"/>
            <a:headEnd/>
            <a:tailEnd/>
          </a:ln>
        </p:spPr>
      </p:pic>
      <p:pic>
        <p:nvPicPr>
          <p:cNvPr id="14" name="Picture 98" descr="ipsp"/>
          <p:cNvPicPr>
            <a:picLocks noChangeAspect="1" noChangeArrowheads="1"/>
          </p:cNvPicPr>
          <p:nvPr/>
        </p:nvPicPr>
        <p:blipFill>
          <a:blip r:embed="rId6"/>
          <a:srcRect/>
          <a:stretch>
            <a:fillRect/>
          </a:stretch>
        </p:blipFill>
        <p:spPr bwMode="auto">
          <a:xfrm>
            <a:off x="4876800" y="5105400"/>
            <a:ext cx="2438400" cy="817563"/>
          </a:xfrm>
          <a:prstGeom prst="rect">
            <a:avLst/>
          </a:prstGeom>
          <a:noFill/>
          <a:ln w="9525">
            <a:noFill/>
            <a:miter lim="800000"/>
            <a:headEnd/>
            <a:tailEnd/>
          </a:ln>
        </p:spPr>
      </p:pic>
      <p:sp>
        <p:nvSpPr>
          <p:cNvPr id="15" name="Text Box 99"/>
          <p:cNvSpPr txBox="1">
            <a:spLocks noChangeArrowheads="1"/>
          </p:cNvSpPr>
          <p:nvPr/>
        </p:nvSpPr>
        <p:spPr bwMode="auto">
          <a:xfrm>
            <a:off x="4191000" y="5029200"/>
            <a:ext cx="806450" cy="274638"/>
          </a:xfrm>
          <a:prstGeom prst="rect">
            <a:avLst/>
          </a:prstGeom>
          <a:noFill/>
          <a:ln w="9525">
            <a:noFill/>
            <a:miter lim="800000"/>
            <a:headEnd/>
            <a:tailEnd/>
          </a:ln>
        </p:spPr>
        <p:txBody>
          <a:bodyPr>
            <a:spAutoFit/>
          </a:bodyPr>
          <a:lstStyle/>
          <a:p>
            <a:pPr>
              <a:spcBef>
                <a:spcPct val="50000"/>
              </a:spcBef>
            </a:pPr>
            <a:r>
              <a:rPr lang="en-US" sz="1200"/>
              <a:t>-70 mV</a:t>
            </a:r>
          </a:p>
        </p:txBody>
      </p:sp>
      <p:pic>
        <p:nvPicPr>
          <p:cNvPr id="17" name="Picture 5" descr="gabaA"/>
          <p:cNvPicPr>
            <a:picLocks noChangeAspect="1" noChangeArrowheads="1"/>
          </p:cNvPicPr>
          <p:nvPr/>
        </p:nvPicPr>
        <p:blipFill>
          <a:blip r:embed="rId7"/>
          <a:srcRect/>
          <a:stretch>
            <a:fillRect/>
          </a:stretch>
        </p:blipFill>
        <p:spPr bwMode="auto">
          <a:xfrm>
            <a:off x="4419600" y="2362200"/>
            <a:ext cx="820738" cy="1130300"/>
          </a:xfrm>
          <a:prstGeom prst="rect">
            <a:avLst/>
          </a:prstGeom>
          <a:noFill/>
          <a:ln w="9525">
            <a:noFill/>
            <a:miter lim="800000"/>
            <a:headEnd/>
            <a:tailEnd/>
          </a:ln>
        </p:spPr>
      </p:pic>
      <p:sp>
        <p:nvSpPr>
          <p:cNvPr id="18" name="Text Box 65"/>
          <p:cNvSpPr txBox="1">
            <a:spLocks noChangeArrowheads="1"/>
          </p:cNvSpPr>
          <p:nvPr/>
        </p:nvSpPr>
        <p:spPr bwMode="auto">
          <a:xfrm>
            <a:off x="4368006" y="3703397"/>
            <a:ext cx="4013994" cy="369332"/>
          </a:xfrm>
          <a:prstGeom prst="rect">
            <a:avLst/>
          </a:prstGeom>
          <a:noFill/>
          <a:ln w="19050">
            <a:solidFill>
              <a:srgbClr val="0000CC"/>
            </a:solidFill>
            <a:miter lim="800000"/>
            <a:headEnd/>
            <a:tailEnd/>
          </a:ln>
        </p:spPr>
        <p:txBody>
          <a:bodyPr wrap="square">
            <a:spAutoFit/>
          </a:bodyPr>
          <a:lstStyle/>
          <a:p>
            <a:pPr>
              <a:spcBef>
                <a:spcPct val="50000"/>
              </a:spcBef>
            </a:pPr>
            <a:r>
              <a:rPr lang="en-US" dirty="0">
                <a:solidFill>
                  <a:srgbClr val="0000CC"/>
                </a:solidFill>
              </a:rPr>
              <a:t>2. Change number of GABA</a:t>
            </a:r>
            <a:r>
              <a:rPr lang="en-US" baseline="-25000" dirty="0">
                <a:solidFill>
                  <a:srgbClr val="0000CC"/>
                </a:solidFill>
              </a:rPr>
              <a:t>A</a:t>
            </a:r>
            <a:r>
              <a:rPr lang="en-US" dirty="0">
                <a:solidFill>
                  <a:srgbClr val="0000CC"/>
                </a:solidFill>
              </a:rPr>
              <a:t> receptors</a:t>
            </a:r>
          </a:p>
        </p:txBody>
      </p:sp>
      <p:sp>
        <p:nvSpPr>
          <p:cNvPr id="19" name="Text Box 65"/>
          <p:cNvSpPr txBox="1">
            <a:spLocks noChangeArrowheads="1"/>
          </p:cNvSpPr>
          <p:nvPr/>
        </p:nvSpPr>
        <p:spPr bwMode="auto">
          <a:xfrm>
            <a:off x="4390572" y="1491345"/>
            <a:ext cx="4245432" cy="369332"/>
          </a:xfrm>
          <a:prstGeom prst="rect">
            <a:avLst/>
          </a:prstGeom>
          <a:noFill/>
          <a:ln w="19050">
            <a:solidFill>
              <a:srgbClr val="FF0000"/>
            </a:solidFill>
            <a:miter lim="800000"/>
            <a:headEnd/>
            <a:tailEnd/>
          </a:ln>
        </p:spPr>
        <p:txBody>
          <a:bodyPr>
            <a:spAutoFit/>
          </a:bodyPr>
          <a:lstStyle/>
          <a:p>
            <a:pPr>
              <a:spcBef>
                <a:spcPct val="50000"/>
              </a:spcBef>
            </a:pPr>
            <a:r>
              <a:rPr lang="en-US" dirty="0">
                <a:solidFill>
                  <a:srgbClr val="FF0000"/>
                </a:solidFill>
              </a:rPr>
              <a:t>1. Changing </a:t>
            </a:r>
            <a:r>
              <a:rPr lang="en-US" u="sng" dirty="0">
                <a:solidFill>
                  <a:srgbClr val="FF0000"/>
                </a:solidFill>
              </a:rPr>
              <a:t>presynaptic</a:t>
            </a:r>
            <a:r>
              <a:rPr lang="en-US" dirty="0">
                <a:solidFill>
                  <a:srgbClr val="FF0000"/>
                </a:solidFill>
              </a:rPr>
              <a:t> GABA release</a:t>
            </a:r>
          </a:p>
        </p:txBody>
      </p:sp>
      <p:pic>
        <p:nvPicPr>
          <p:cNvPr id="21" name="Picture 51" descr="gabaSkew"/>
          <p:cNvPicPr>
            <a:picLocks noChangeAspect="1" noChangeArrowheads="1"/>
          </p:cNvPicPr>
          <p:nvPr/>
        </p:nvPicPr>
        <p:blipFill>
          <a:blip r:embed="rId4"/>
          <a:srcRect/>
          <a:stretch>
            <a:fillRect/>
          </a:stretch>
        </p:blipFill>
        <p:spPr bwMode="auto">
          <a:xfrm>
            <a:off x="3975440" y="1960563"/>
            <a:ext cx="207963" cy="193675"/>
          </a:xfrm>
          <a:prstGeom prst="rect">
            <a:avLst/>
          </a:prstGeom>
          <a:noFill/>
          <a:ln w="9525">
            <a:noFill/>
            <a:miter lim="800000"/>
            <a:headEnd/>
            <a:tailEnd/>
          </a:ln>
        </p:spPr>
      </p:pic>
      <p:pic>
        <p:nvPicPr>
          <p:cNvPr id="22" name="Picture 51" descr="gabaSkew"/>
          <p:cNvPicPr>
            <a:picLocks noChangeAspect="1" noChangeArrowheads="1"/>
          </p:cNvPicPr>
          <p:nvPr/>
        </p:nvPicPr>
        <p:blipFill>
          <a:blip r:embed="rId4"/>
          <a:srcRect/>
          <a:stretch>
            <a:fillRect/>
          </a:stretch>
        </p:blipFill>
        <p:spPr bwMode="auto">
          <a:xfrm>
            <a:off x="4007643" y="2265362"/>
            <a:ext cx="207963" cy="193675"/>
          </a:xfrm>
          <a:prstGeom prst="rect">
            <a:avLst/>
          </a:prstGeom>
        </p:spPr>
      </p:pic>
      <p:pic>
        <p:nvPicPr>
          <p:cNvPr id="23" name="Picture 51" descr="gabaSkew"/>
          <p:cNvPicPr>
            <a:picLocks noChangeAspect="1" noChangeArrowheads="1"/>
          </p:cNvPicPr>
          <p:nvPr/>
        </p:nvPicPr>
        <p:blipFill>
          <a:blip r:embed="rId4"/>
          <a:srcRect/>
          <a:stretch>
            <a:fillRect/>
          </a:stretch>
        </p:blipFill>
        <p:spPr bwMode="auto">
          <a:xfrm>
            <a:off x="4160043" y="2417762"/>
            <a:ext cx="207963" cy="193675"/>
          </a:xfrm>
          <a:prstGeom prst="rect">
            <a:avLst/>
          </a:prstGeom>
          <a:noFill/>
          <a:ln w="9525">
            <a:noFill/>
            <a:miter lim="800000"/>
            <a:headEnd/>
            <a:tailEnd/>
          </a:ln>
        </p:spPr>
      </p:pic>
      <p:pic>
        <p:nvPicPr>
          <p:cNvPr id="24" name="Picture 5" descr="gabaA"/>
          <p:cNvPicPr>
            <a:picLocks noChangeAspect="1" noChangeArrowheads="1"/>
          </p:cNvPicPr>
          <p:nvPr/>
        </p:nvPicPr>
        <p:blipFill>
          <a:blip r:embed="rId7"/>
          <a:srcRect/>
          <a:stretch>
            <a:fillRect/>
          </a:stretch>
        </p:blipFill>
        <p:spPr bwMode="auto">
          <a:xfrm>
            <a:off x="5488452" y="2393048"/>
            <a:ext cx="820738" cy="1130300"/>
          </a:xfrm>
          <a:prstGeom prst="rect">
            <a:avLst/>
          </a:prstGeom>
          <a:noFill/>
          <a:ln w="9525">
            <a:noFill/>
            <a:miter lim="800000"/>
            <a:headEnd/>
            <a:tailEnd/>
          </a:ln>
        </p:spPr>
      </p:pic>
      <p:pic>
        <p:nvPicPr>
          <p:cNvPr id="25" name="Picture 5" descr="gabaA"/>
          <p:cNvPicPr>
            <a:picLocks noChangeAspect="1" noChangeArrowheads="1"/>
          </p:cNvPicPr>
          <p:nvPr/>
        </p:nvPicPr>
        <p:blipFill>
          <a:blip r:embed="rId7"/>
          <a:srcRect/>
          <a:stretch>
            <a:fillRect/>
          </a:stretch>
        </p:blipFill>
        <p:spPr bwMode="auto">
          <a:xfrm>
            <a:off x="6532590" y="2380052"/>
            <a:ext cx="820738" cy="1130300"/>
          </a:xfrm>
          <a:prstGeom prst="rect">
            <a:avLst/>
          </a:prstGeom>
          <a:noFill/>
          <a:ln w="9525">
            <a:noFill/>
            <a:miter lim="800000"/>
            <a:headEnd/>
            <a:tailEnd/>
          </a:ln>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r="62366" b="89175"/>
          <a:stretch/>
        </p:blipFill>
        <p:spPr>
          <a:xfrm flipV="1">
            <a:off x="4911725" y="4922451"/>
            <a:ext cx="2489200" cy="629552"/>
          </a:xfrm>
          <a:prstGeom prst="rect">
            <a:avLst/>
          </a:prstGeom>
        </p:spPr>
      </p:pic>
      <p:sp>
        <p:nvSpPr>
          <p:cNvPr id="26" name="Text Box 11"/>
          <p:cNvSpPr txBox="1">
            <a:spLocks noChangeArrowheads="1"/>
          </p:cNvSpPr>
          <p:nvPr/>
        </p:nvSpPr>
        <p:spPr bwMode="auto">
          <a:xfrm>
            <a:off x="3345203" y="1709737"/>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5" name="Picture 4"/>
          <p:cNvPicPr>
            <a:picLocks noChangeAspect="1"/>
          </p:cNvPicPr>
          <p:nvPr/>
        </p:nvPicPr>
        <p:blipFill>
          <a:blip r:embed="rId9"/>
          <a:stretch>
            <a:fillRect/>
          </a:stretch>
        </p:blipFill>
        <p:spPr>
          <a:xfrm rot="1200000">
            <a:off x="5497963" y="2376668"/>
            <a:ext cx="203200" cy="203200"/>
          </a:xfrm>
          <a:prstGeom prst="rect">
            <a:avLst/>
          </a:prstGeom>
        </p:spPr>
      </p:pic>
      <p:pic>
        <p:nvPicPr>
          <p:cNvPr id="31" name="Picture 30"/>
          <p:cNvPicPr>
            <a:picLocks noChangeAspect="1"/>
          </p:cNvPicPr>
          <p:nvPr/>
        </p:nvPicPr>
        <p:blipFill>
          <a:blip r:embed="rId9"/>
          <a:stretch>
            <a:fillRect/>
          </a:stretch>
        </p:blipFill>
        <p:spPr>
          <a:xfrm rot="1200000">
            <a:off x="6552407" y="2368428"/>
            <a:ext cx="203200" cy="203200"/>
          </a:xfrm>
          <a:prstGeom prst="rect">
            <a:avLst/>
          </a:prstGeom>
        </p:spPr>
      </p:pic>
    </p:spTree>
    <p:extLst>
      <p:ext uri="{BB962C8B-B14F-4D97-AF65-F5344CB8AC3E}">
        <p14:creationId xmlns:p14="http://schemas.microsoft.com/office/powerpoint/2010/main" val="39677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a:t>Modulating GABAergic transmission</a:t>
            </a:r>
          </a:p>
        </p:txBody>
      </p:sp>
      <p:pic>
        <p:nvPicPr>
          <p:cNvPr id="6" name="Picture 18" descr="pyramidWithInhib"/>
          <p:cNvPicPr>
            <a:picLocks noChangeAspect="1" noChangeArrowheads="1"/>
          </p:cNvPicPr>
          <p:nvPr/>
        </p:nvPicPr>
        <p:blipFill>
          <a:blip r:embed="rId2"/>
          <a:srcRect/>
          <a:stretch>
            <a:fillRect/>
          </a:stretch>
        </p:blipFill>
        <p:spPr bwMode="auto">
          <a:xfrm>
            <a:off x="609600" y="1600200"/>
            <a:ext cx="2044700" cy="4648200"/>
          </a:xfrm>
          <a:prstGeom prst="rect">
            <a:avLst/>
          </a:prstGeom>
          <a:noFill/>
          <a:ln w="9525">
            <a:noFill/>
            <a:miter lim="800000"/>
            <a:headEnd/>
            <a:tailEnd/>
          </a:ln>
        </p:spPr>
      </p:pic>
      <p:sp>
        <p:nvSpPr>
          <p:cNvPr id="7" name="Rectangle 34"/>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8" name="Line 41"/>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sp>
        <p:nvSpPr>
          <p:cNvPr id="9" name="Rectangle 82"/>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sp>
        <p:nvSpPr>
          <p:cNvPr id="10" name="Line 40"/>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pic>
        <p:nvPicPr>
          <p:cNvPr id="11" name="Picture 70" descr="membrane"/>
          <p:cNvPicPr>
            <a:picLocks noChangeAspect="1" noChangeArrowheads="1"/>
          </p:cNvPicPr>
          <p:nvPr/>
        </p:nvPicPr>
        <p:blipFill>
          <a:blip r:embed="rId3"/>
          <a:srcRect/>
          <a:stretch>
            <a:fillRect/>
          </a:stretch>
        </p:blipFill>
        <p:spPr bwMode="auto">
          <a:xfrm>
            <a:off x="3505200" y="2743200"/>
            <a:ext cx="4876800" cy="558800"/>
          </a:xfrm>
          <a:prstGeom prst="rect">
            <a:avLst/>
          </a:prstGeom>
          <a:noFill/>
          <a:ln w="9525">
            <a:noFill/>
            <a:miter lim="800000"/>
            <a:headEnd/>
            <a:tailEnd/>
          </a:ln>
        </p:spPr>
      </p:pic>
      <p:pic>
        <p:nvPicPr>
          <p:cNvPr id="13" name="Picture 85" descr="gabaFit"/>
          <p:cNvPicPr>
            <a:picLocks noChangeAspect="1" noChangeArrowheads="1"/>
          </p:cNvPicPr>
          <p:nvPr/>
        </p:nvPicPr>
        <p:blipFill>
          <a:blip r:embed="rId4"/>
          <a:srcRect/>
          <a:stretch>
            <a:fillRect/>
          </a:stretch>
        </p:blipFill>
        <p:spPr bwMode="auto">
          <a:xfrm>
            <a:off x="4406900" y="2349500"/>
            <a:ext cx="209550" cy="196850"/>
          </a:xfrm>
          <a:prstGeom prst="rect">
            <a:avLst/>
          </a:prstGeom>
          <a:noFill/>
          <a:ln w="9525">
            <a:noFill/>
            <a:miter lim="800000"/>
            <a:headEnd/>
            <a:tailEnd/>
          </a:ln>
        </p:spPr>
      </p:pic>
      <p:sp>
        <p:nvSpPr>
          <p:cNvPr id="15" name="Text Box 99"/>
          <p:cNvSpPr txBox="1">
            <a:spLocks noChangeArrowheads="1"/>
          </p:cNvSpPr>
          <p:nvPr/>
        </p:nvSpPr>
        <p:spPr bwMode="auto">
          <a:xfrm>
            <a:off x="4191000" y="5029200"/>
            <a:ext cx="806450" cy="274638"/>
          </a:xfrm>
          <a:prstGeom prst="rect">
            <a:avLst/>
          </a:prstGeom>
          <a:noFill/>
          <a:ln w="9525">
            <a:noFill/>
            <a:miter lim="800000"/>
            <a:headEnd/>
            <a:tailEnd/>
          </a:ln>
        </p:spPr>
        <p:txBody>
          <a:bodyPr>
            <a:spAutoFit/>
          </a:bodyPr>
          <a:lstStyle/>
          <a:p>
            <a:pPr>
              <a:spcBef>
                <a:spcPct val="50000"/>
              </a:spcBef>
            </a:pPr>
            <a:r>
              <a:rPr lang="en-US" sz="1200"/>
              <a:t>-70 mV</a:t>
            </a:r>
          </a:p>
        </p:txBody>
      </p:sp>
      <p:pic>
        <p:nvPicPr>
          <p:cNvPr id="17" name="Picture 5" descr="gabaA"/>
          <p:cNvPicPr>
            <a:picLocks noChangeAspect="1" noChangeArrowheads="1"/>
          </p:cNvPicPr>
          <p:nvPr/>
        </p:nvPicPr>
        <p:blipFill>
          <a:blip r:embed="rId5"/>
          <a:srcRect/>
          <a:stretch>
            <a:fillRect/>
          </a:stretch>
        </p:blipFill>
        <p:spPr bwMode="auto">
          <a:xfrm>
            <a:off x="4427838" y="2362200"/>
            <a:ext cx="820738" cy="1130300"/>
          </a:xfrm>
          <a:prstGeom prst="rect">
            <a:avLst/>
          </a:prstGeom>
          <a:noFill/>
          <a:ln w="9525">
            <a:noFill/>
            <a:miter lim="800000"/>
            <a:headEnd/>
            <a:tailEnd/>
          </a:ln>
        </p:spPr>
      </p:pic>
      <p:sp>
        <p:nvSpPr>
          <p:cNvPr id="19" name="Text Box 65"/>
          <p:cNvSpPr txBox="1">
            <a:spLocks noChangeArrowheads="1"/>
          </p:cNvSpPr>
          <p:nvPr/>
        </p:nvSpPr>
        <p:spPr bwMode="auto">
          <a:xfrm>
            <a:off x="4583324" y="1736293"/>
            <a:ext cx="3300287" cy="369332"/>
          </a:xfrm>
          <a:prstGeom prst="rect">
            <a:avLst/>
          </a:prstGeom>
          <a:noFill/>
          <a:ln w="19050">
            <a:solidFill>
              <a:srgbClr val="FF40FF"/>
            </a:solidFill>
            <a:miter lim="800000"/>
            <a:headEnd/>
            <a:tailEnd/>
          </a:ln>
        </p:spPr>
        <p:txBody>
          <a:bodyPr wrap="square">
            <a:spAutoFit/>
          </a:bodyPr>
          <a:lstStyle/>
          <a:p>
            <a:pPr marL="342900" indent="-342900">
              <a:spcBef>
                <a:spcPct val="50000"/>
              </a:spcBef>
              <a:buAutoNum type="arabicPeriod"/>
            </a:pPr>
            <a:r>
              <a:rPr lang="en-US" dirty="0">
                <a:solidFill>
                  <a:srgbClr val="FF40FF"/>
                </a:solidFill>
              </a:rPr>
              <a:t>Modulate GABA</a:t>
            </a:r>
            <a:r>
              <a:rPr lang="en-US" baseline="-25000" dirty="0">
                <a:solidFill>
                  <a:srgbClr val="FF40FF"/>
                </a:solidFill>
              </a:rPr>
              <a:t>A</a:t>
            </a:r>
            <a:r>
              <a:rPr lang="en-US" dirty="0">
                <a:solidFill>
                  <a:srgbClr val="FF40FF"/>
                </a:solidFill>
              </a:rPr>
              <a:t>R function</a:t>
            </a:r>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r="62366" b="89175"/>
          <a:stretch/>
        </p:blipFill>
        <p:spPr>
          <a:xfrm flipV="1">
            <a:off x="4911725" y="4922451"/>
            <a:ext cx="2489200" cy="629552"/>
          </a:xfrm>
          <a:prstGeom prst="rect">
            <a:avLst/>
          </a:prstGeom>
        </p:spPr>
      </p:pic>
      <p:sp>
        <p:nvSpPr>
          <p:cNvPr id="4" name="Right Triangle 3"/>
          <p:cNvSpPr/>
          <p:nvPr/>
        </p:nvSpPr>
        <p:spPr>
          <a:xfrm rot="-1200000">
            <a:off x="4968661" y="2309993"/>
            <a:ext cx="233705" cy="249237"/>
          </a:xfrm>
          <a:prstGeom prst="r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12259" y="2277542"/>
            <a:ext cx="2719370" cy="369332"/>
          </a:xfrm>
          <a:prstGeom prst="rect">
            <a:avLst/>
          </a:prstGeom>
          <a:noFill/>
        </p:spPr>
        <p:txBody>
          <a:bodyPr wrap="square" rtlCol="0">
            <a:spAutoFit/>
          </a:bodyPr>
          <a:lstStyle/>
          <a:p>
            <a:r>
              <a:rPr lang="en-US" dirty="0">
                <a:solidFill>
                  <a:srgbClr val="FF40FF"/>
                </a:solidFill>
              </a:rPr>
              <a:t>Alcohol/ Benzodiazepines</a:t>
            </a:r>
          </a:p>
        </p:txBody>
      </p:sp>
      <p:sp>
        <p:nvSpPr>
          <p:cNvPr id="26" name="Text Box 11"/>
          <p:cNvSpPr txBox="1">
            <a:spLocks noChangeArrowheads="1"/>
          </p:cNvSpPr>
          <p:nvPr/>
        </p:nvSpPr>
        <p:spPr bwMode="auto">
          <a:xfrm>
            <a:off x="3714665" y="2105625"/>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66232" t="42282" r="-877" b="38852"/>
          <a:stretch/>
        </p:blipFill>
        <p:spPr>
          <a:xfrm flipV="1">
            <a:off x="4733347" y="4922451"/>
            <a:ext cx="2608262" cy="1097177"/>
          </a:xfrm>
          <a:prstGeom prst="rect">
            <a:avLst/>
          </a:prstGeom>
        </p:spPr>
      </p:pic>
    </p:spTree>
    <p:extLst>
      <p:ext uri="{BB962C8B-B14F-4D97-AF65-F5344CB8AC3E}">
        <p14:creationId xmlns:p14="http://schemas.microsoft.com/office/powerpoint/2010/main" val="29510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animBg="1"/>
      <p:bldP spid="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34"/>
          <p:cNvGrpSpPr>
            <a:grpSpLocks/>
          </p:cNvGrpSpPr>
          <p:nvPr/>
        </p:nvGrpSpPr>
        <p:grpSpPr bwMode="auto">
          <a:xfrm>
            <a:off x="609600" y="1398494"/>
            <a:ext cx="8077200" cy="4876800"/>
            <a:chOff x="609600" y="1371600"/>
            <a:chExt cx="8077200" cy="4876800"/>
          </a:xfrm>
        </p:grpSpPr>
        <p:pic>
          <p:nvPicPr>
            <p:cNvPr id="8196" name="Picture 2" descr="membrane"/>
            <p:cNvPicPr>
              <a:picLocks noChangeAspect="1" noChangeArrowheads="1"/>
            </p:cNvPicPr>
            <p:nvPr/>
          </p:nvPicPr>
          <p:blipFill>
            <a:blip r:embed="rId2"/>
            <a:srcRect/>
            <a:stretch>
              <a:fillRect/>
            </a:stretch>
          </p:blipFill>
          <p:spPr bwMode="auto">
            <a:xfrm>
              <a:off x="3505200" y="2743200"/>
              <a:ext cx="4876800" cy="558800"/>
            </a:xfrm>
            <a:prstGeom prst="rect">
              <a:avLst/>
            </a:prstGeom>
            <a:noFill/>
            <a:ln w="9525">
              <a:noFill/>
              <a:miter lim="800000"/>
              <a:headEnd/>
              <a:tailEnd/>
            </a:ln>
          </p:spPr>
        </p:pic>
        <p:pic>
          <p:nvPicPr>
            <p:cNvPr id="8197" name="Picture 4" descr="pyramidWithInhib"/>
            <p:cNvPicPr>
              <a:picLocks noChangeAspect="1" noChangeArrowheads="1"/>
            </p:cNvPicPr>
            <p:nvPr/>
          </p:nvPicPr>
          <p:blipFill>
            <a:blip r:embed="rId3"/>
            <a:srcRect/>
            <a:stretch>
              <a:fillRect/>
            </a:stretch>
          </p:blipFill>
          <p:spPr bwMode="auto">
            <a:xfrm>
              <a:off x="609600" y="1600200"/>
              <a:ext cx="2044700" cy="4648200"/>
            </a:xfrm>
            <a:prstGeom prst="rect">
              <a:avLst/>
            </a:prstGeom>
            <a:noFill/>
            <a:ln w="9525">
              <a:noFill/>
              <a:miter lim="800000"/>
              <a:headEnd/>
              <a:tailEnd/>
            </a:ln>
          </p:spPr>
        </p:pic>
        <p:pic>
          <p:nvPicPr>
            <p:cNvPr id="8198" name="Picture 5" descr="gabaA"/>
            <p:cNvPicPr>
              <a:picLocks noChangeAspect="1" noChangeArrowheads="1"/>
            </p:cNvPicPr>
            <p:nvPr/>
          </p:nvPicPr>
          <p:blipFill>
            <a:blip r:embed="rId4"/>
            <a:srcRect/>
            <a:stretch>
              <a:fillRect/>
            </a:stretch>
          </p:blipFill>
          <p:spPr bwMode="auto">
            <a:xfrm>
              <a:off x="4419600" y="2362200"/>
              <a:ext cx="820738" cy="1130300"/>
            </a:xfrm>
            <a:prstGeom prst="rect">
              <a:avLst/>
            </a:prstGeom>
            <a:noFill/>
            <a:ln w="9525">
              <a:noFill/>
              <a:miter lim="800000"/>
              <a:headEnd/>
              <a:tailEnd/>
            </a:ln>
          </p:spPr>
        </p:pic>
        <p:sp>
          <p:nvSpPr>
            <p:cNvPr id="8199" name="Rectangle 6"/>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8200" name="Line 7"/>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sp>
          <p:nvSpPr>
            <p:cNvPr id="8201" name="Line 8"/>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pic>
          <p:nvPicPr>
            <p:cNvPr id="8202" name="Picture 9" descr="gabaSkew"/>
            <p:cNvPicPr>
              <a:picLocks noChangeAspect="1" noChangeArrowheads="1"/>
            </p:cNvPicPr>
            <p:nvPr/>
          </p:nvPicPr>
          <p:blipFill>
            <a:blip r:embed="rId5"/>
            <a:srcRect/>
            <a:stretch>
              <a:fillRect/>
            </a:stretch>
          </p:blipFill>
          <p:spPr bwMode="auto">
            <a:xfrm>
              <a:off x="4267200" y="2133600"/>
              <a:ext cx="207963" cy="193675"/>
            </a:xfrm>
            <a:prstGeom prst="rect">
              <a:avLst/>
            </a:prstGeom>
            <a:noFill/>
            <a:ln w="9525">
              <a:noFill/>
              <a:miter lim="800000"/>
              <a:headEnd/>
              <a:tailEnd/>
            </a:ln>
          </p:spPr>
        </p:pic>
        <p:sp>
          <p:nvSpPr>
            <p:cNvPr id="8203" name="Text Box 11"/>
            <p:cNvSpPr txBox="1">
              <a:spLocks noChangeArrowheads="1"/>
            </p:cNvSpPr>
            <p:nvPr/>
          </p:nvSpPr>
          <p:spPr bwMode="auto">
            <a:xfrm>
              <a:off x="3581400" y="1981200"/>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8204" name="Picture 18" descr="cl"/>
            <p:cNvPicPr>
              <a:picLocks noChangeAspect="1" noChangeArrowheads="1"/>
            </p:cNvPicPr>
            <p:nvPr/>
          </p:nvPicPr>
          <p:blipFill>
            <a:blip r:embed="rId6"/>
            <a:srcRect/>
            <a:stretch>
              <a:fillRect/>
            </a:stretch>
          </p:blipFill>
          <p:spPr bwMode="auto">
            <a:xfrm>
              <a:off x="4419600" y="1752600"/>
              <a:ext cx="338138" cy="352425"/>
            </a:xfrm>
            <a:prstGeom prst="rect">
              <a:avLst/>
            </a:prstGeom>
            <a:noFill/>
            <a:ln w="9525">
              <a:noFill/>
              <a:miter lim="800000"/>
              <a:headEnd/>
              <a:tailEnd/>
            </a:ln>
          </p:spPr>
        </p:pic>
        <p:pic>
          <p:nvPicPr>
            <p:cNvPr id="8205" name="Picture 19" descr="cl"/>
            <p:cNvPicPr>
              <a:picLocks noChangeAspect="1" noChangeArrowheads="1"/>
            </p:cNvPicPr>
            <p:nvPr/>
          </p:nvPicPr>
          <p:blipFill>
            <a:blip r:embed="rId6"/>
            <a:srcRect/>
            <a:stretch>
              <a:fillRect/>
            </a:stretch>
          </p:blipFill>
          <p:spPr bwMode="auto">
            <a:xfrm>
              <a:off x="5410200" y="1752600"/>
              <a:ext cx="338138" cy="352425"/>
            </a:xfrm>
            <a:prstGeom prst="rect">
              <a:avLst/>
            </a:prstGeom>
            <a:noFill/>
            <a:ln w="9525">
              <a:noFill/>
              <a:miter lim="800000"/>
              <a:headEnd/>
              <a:tailEnd/>
            </a:ln>
          </p:spPr>
        </p:pic>
        <p:pic>
          <p:nvPicPr>
            <p:cNvPr id="8206" name="Picture 20" descr="cl"/>
            <p:cNvPicPr>
              <a:picLocks noChangeAspect="1" noChangeArrowheads="1"/>
            </p:cNvPicPr>
            <p:nvPr/>
          </p:nvPicPr>
          <p:blipFill>
            <a:blip r:embed="rId6"/>
            <a:srcRect/>
            <a:stretch>
              <a:fillRect/>
            </a:stretch>
          </p:blipFill>
          <p:spPr bwMode="auto">
            <a:xfrm>
              <a:off x="5638800" y="2209800"/>
              <a:ext cx="338138" cy="352425"/>
            </a:xfrm>
            <a:prstGeom prst="rect">
              <a:avLst/>
            </a:prstGeom>
            <a:noFill/>
            <a:ln w="9525">
              <a:noFill/>
              <a:miter lim="800000"/>
              <a:headEnd/>
              <a:tailEnd/>
            </a:ln>
          </p:spPr>
        </p:pic>
        <p:pic>
          <p:nvPicPr>
            <p:cNvPr id="8207" name="Picture 21" descr="cl"/>
            <p:cNvPicPr>
              <a:picLocks noChangeAspect="1" noChangeArrowheads="1"/>
            </p:cNvPicPr>
            <p:nvPr/>
          </p:nvPicPr>
          <p:blipFill>
            <a:blip r:embed="rId6"/>
            <a:srcRect/>
            <a:stretch>
              <a:fillRect/>
            </a:stretch>
          </p:blipFill>
          <p:spPr bwMode="auto">
            <a:xfrm>
              <a:off x="3962400" y="2362200"/>
              <a:ext cx="338138" cy="352425"/>
            </a:xfrm>
            <a:prstGeom prst="rect">
              <a:avLst/>
            </a:prstGeom>
            <a:noFill/>
            <a:ln w="9525">
              <a:noFill/>
              <a:miter lim="800000"/>
              <a:headEnd/>
              <a:tailEnd/>
            </a:ln>
          </p:spPr>
        </p:pic>
        <p:pic>
          <p:nvPicPr>
            <p:cNvPr id="8208" name="Picture 22" descr="cl"/>
            <p:cNvPicPr>
              <a:picLocks noChangeAspect="1" noChangeArrowheads="1"/>
            </p:cNvPicPr>
            <p:nvPr/>
          </p:nvPicPr>
          <p:blipFill>
            <a:blip r:embed="rId6"/>
            <a:srcRect/>
            <a:stretch>
              <a:fillRect/>
            </a:stretch>
          </p:blipFill>
          <p:spPr bwMode="auto">
            <a:xfrm>
              <a:off x="4876800" y="1905000"/>
              <a:ext cx="338138" cy="352425"/>
            </a:xfrm>
            <a:prstGeom prst="rect">
              <a:avLst/>
            </a:prstGeom>
            <a:noFill/>
            <a:ln w="9525">
              <a:noFill/>
              <a:miter lim="800000"/>
              <a:headEnd/>
              <a:tailEnd/>
            </a:ln>
          </p:spPr>
        </p:pic>
        <p:pic>
          <p:nvPicPr>
            <p:cNvPr id="8209" name="Picture 24" descr="cl"/>
            <p:cNvPicPr>
              <a:picLocks noChangeAspect="1" noChangeArrowheads="1"/>
            </p:cNvPicPr>
            <p:nvPr/>
          </p:nvPicPr>
          <p:blipFill>
            <a:blip r:embed="rId6"/>
            <a:srcRect/>
            <a:stretch>
              <a:fillRect/>
            </a:stretch>
          </p:blipFill>
          <p:spPr bwMode="auto">
            <a:xfrm>
              <a:off x="5105400" y="2133600"/>
              <a:ext cx="338138" cy="352425"/>
            </a:xfrm>
            <a:prstGeom prst="rect">
              <a:avLst/>
            </a:prstGeom>
            <a:noFill/>
            <a:ln w="9525">
              <a:noFill/>
              <a:miter lim="800000"/>
              <a:headEnd/>
              <a:tailEnd/>
            </a:ln>
          </p:spPr>
        </p:pic>
        <p:sp>
          <p:nvSpPr>
            <p:cNvPr id="8210" name="Rectangle 25"/>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pic>
          <p:nvPicPr>
            <p:cNvPr id="8211" name="Picture 26" descr="gabaAArrow"/>
            <p:cNvPicPr>
              <a:picLocks noChangeAspect="1" noChangeArrowheads="1"/>
            </p:cNvPicPr>
            <p:nvPr/>
          </p:nvPicPr>
          <p:blipFill>
            <a:blip r:embed="rId7"/>
            <a:srcRect/>
            <a:stretch>
              <a:fillRect/>
            </a:stretch>
          </p:blipFill>
          <p:spPr bwMode="auto">
            <a:xfrm>
              <a:off x="4413250" y="1866900"/>
              <a:ext cx="825500" cy="2173288"/>
            </a:xfrm>
            <a:prstGeom prst="rect">
              <a:avLst/>
            </a:prstGeom>
            <a:noFill/>
            <a:ln w="9525">
              <a:noFill/>
              <a:miter lim="800000"/>
              <a:headEnd/>
              <a:tailEnd/>
            </a:ln>
          </p:spPr>
        </p:pic>
        <p:pic>
          <p:nvPicPr>
            <p:cNvPr id="8212" name="Picture 46" descr="cl"/>
            <p:cNvPicPr>
              <a:picLocks noChangeAspect="1" noChangeArrowheads="1"/>
            </p:cNvPicPr>
            <p:nvPr/>
          </p:nvPicPr>
          <p:blipFill>
            <a:blip r:embed="rId6"/>
            <a:srcRect/>
            <a:stretch>
              <a:fillRect/>
            </a:stretch>
          </p:blipFill>
          <p:spPr bwMode="auto">
            <a:xfrm>
              <a:off x="5791200" y="1828800"/>
              <a:ext cx="338138" cy="352425"/>
            </a:xfrm>
            <a:prstGeom prst="rect">
              <a:avLst/>
            </a:prstGeom>
            <a:noFill/>
            <a:ln w="9525">
              <a:noFill/>
              <a:miter lim="800000"/>
              <a:headEnd/>
              <a:tailEnd/>
            </a:ln>
          </p:spPr>
        </p:pic>
        <p:pic>
          <p:nvPicPr>
            <p:cNvPr id="8213" name="Picture 48" descr="cl"/>
            <p:cNvPicPr>
              <a:picLocks noChangeAspect="1" noChangeArrowheads="1"/>
            </p:cNvPicPr>
            <p:nvPr/>
          </p:nvPicPr>
          <p:blipFill>
            <a:blip r:embed="rId6"/>
            <a:srcRect/>
            <a:stretch>
              <a:fillRect/>
            </a:stretch>
          </p:blipFill>
          <p:spPr bwMode="auto">
            <a:xfrm>
              <a:off x="4876800" y="4038600"/>
              <a:ext cx="338138" cy="352425"/>
            </a:xfrm>
            <a:prstGeom prst="rect">
              <a:avLst/>
            </a:prstGeom>
            <a:noFill/>
            <a:ln w="9525">
              <a:noFill/>
              <a:miter lim="800000"/>
              <a:headEnd/>
              <a:tailEnd/>
            </a:ln>
          </p:spPr>
        </p:pic>
      </p:grpSp>
      <p:sp>
        <p:nvSpPr>
          <p:cNvPr id="37" name="Rectangle 10"/>
          <p:cNvSpPr txBox="1">
            <a:spLocks noChangeArrowheads="1"/>
          </p:cNvSpPr>
          <p:nvPr/>
        </p:nvSpPr>
        <p:spPr bwMode="auto">
          <a:xfrm>
            <a:off x="457200" y="0"/>
            <a:ext cx="8229600" cy="1143000"/>
          </a:xfrm>
          <a:prstGeom prst="rect">
            <a:avLst/>
          </a:prstGeom>
          <a:noFill/>
          <a:ln w="9525">
            <a:noFill/>
            <a:miter lim="800000"/>
            <a:headEnd/>
            <a:tailEnd/>
          </a:ln>
          <a:effectLst/>
        </p:spPr>
        <p:txBody>
          <a:bodyPr anchor="ctr"/>
          <a:lstStyle/>
          <a:p>
            <a:pPr algn="ctr">
              <a:defRPr/>
            </a:pPr>
            <a:r>
              <a:rPr lang="en-US" sz="3000" dirty="0">
                <a:latin typeface="+mj-lt"/>
              </a:rPr>
              <a:t>An alternative form of GABAergic plasticity that depends on changes to intracellular </a:t>
            </a:r>
            <a:r>
              <a:rPr lang="en-US" sz="3000" dirty="0" err="1">
                <a:latin typeface="+mj-lt"/>
              </a:rPr>
              <a:t>Cl</a:t>
            </a:r>
            <a:r>
              <a:rPr lang="en-US" sz="3000" baseline="30000" dirty="0">
                <a:latin typeface="+mj-lt"/>
              </a:rPr>
              <a:t>-</a:t>
            </a:r>
            <a:endParaRPr lang="en-US" sz="3000" kern="0" baseline="30000" dirty="0">
              <a:solidFill>
                <a:schemeClr val="tx2"/>
              </a:solidFill>
              <a:latin typeface="+mj-lt"/>
            </a:endParaRPr>
          </a:p>
        </p:txBody>
      </p:sp>
    </p:spTree>
    <p:extLst>
      <p:ext uri="{BB962C8B-B14F-4D97-AF65-F5344CB8AC3E}">
        <p14:creationId xmlns:p14="http://schemas.microsoft.com/office/powerpoint/2010/main" val="3023748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34"/>
          <p:cNvGrpSpPr>
            <a:grpSpLocks/>
          </p:cNvGrpSpPr>
          <p:nvPr/>
        </p:nvGrpSpPr>
        <p:grpSpPr bwMode="auto">
          <a:xfrm>
            <a:off x="609600" y="1371600"/>
            <a:ext cx="8077200" cy="4876800"/>
            <a:chOff x="609600" y="1371600"/>
            <a:chExt cx="8077200" cy="4876800"/>
          </a:xfrm>
        </p:grpSpPr>
        <p:pic>
          <p:nvPicPr>
            <p:cNvPr id="8196" name="Picture 2" descr="membrane"/>
            <p:cNvPicPr>
              <a:picLocks noChangeAspect="1" noChangeArrowheads="1"/>
            </p:cNvPicPr>
            <p:nvPr/>
          </p:nvPicPr>
          <p:blipFill>
            <a:blip r:embed="rId2"/>
            <a:srcRect/>
            <a:stretch>
              <a:fillRect/>
            </a:stretch>
          </p:blipFill>
          <p:spPr bwMode="auto">
            <a:xfrm>
              <a:off x="3505200" y="2743200"/>
              <a:ext cx="4876800" cy="558800"/>
            </a:xfrm>
            <a:prstGeom prst="rect">
              <a:avLst/>
            </a:prstGeom>
            <a:noFill/>
            <a:ln w="9525">
              <a:noFill/>
              <a:miter lim="800000"/>
              <a:headEnd/>
              <a:tailEnd/>
            </a:ln>
          </p:spPr>
        </p:pic>
        <p:pic>
          <p:nvPicPr>
            <p:cNvPr id="8197" name="Picture 4" descr="pyramidWithInhib"/>
            <p:cNvPicPr>
              <a:picLocks noChangeAspect="1" noChangeArrowheads="1"/>
            </p:cNvPicPr>
            <p:nvPr/>
          </p:nvPicPr>
          <p:blipFill>
            <a:blip r:embed="rId3"/>
            <a:srcRect/>
            <a:stretch>
              <a:fillRect/>
            </a:stretch>
          </p:blipFill>
          <p:spPr bwMode="auto">
            <a:xfrm>
              <a:off x="609600" y="1600200"/>
              <a:ext cx="2044700" cy="4648200"/>
            </a:xfrm>
            <a:prstGeom prst="rect">
              <a:avLst/>
            </a:prstGeom>
            <a:noFill/>
            <a:ln w="9525">
              <a:noFill/>
              <a:miter lim="800000"/>
              <a:headEnd/>
              <a:tailEnd/>
            </a:ln>
          </p:spPr>
        </p:pic>
        <p:pic>
          <p:nvPicPr>
            <p:cNvPr id="8198" name="Picture 5" descr="gabaA"/>
            <p:cNvPicPr>
              <a:picLocks noChangeAspect="1" noChangeArrowheads="1"/>
            </p:cNvPicPr>
            <p:nvPr/>
          </p:nvPicPr>
          <p:blipFill>
            <a:blip r:embed="rId4"/>
            <a:srcRect/>
            <a:stretch>
              <a:fillRect/>
            </a:stretch>
          </p:blipFill>
          <p:spPr bwMode="auto">
            <a:xfrm>
              <a:off x="4419600" y="2362200"/>
              <a:ext cx="820738" cy="1130300"/>
            </a:xfrm>
            <a:prstGeom prst="rect">
              <a:avLst/>
            </a:prstGeom>
            <a:noFill/>
            <a:ln w="9525">
              <a:noFill/>
              <a:miter lim="800000"/>
              <a:headEnd/>
              <a:tailEnd/>
            </a:ln>
          </p:spPr>
        </p:pic>
        <p:sp>
          <p:nvSpPr>
            <p:cNvPr id="8199" name="Rectangle 6"/>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8200" name="Line 7"/>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sp>
          <p:nvSpPr>
            <p:cNvPr id="8201" name="Line 8"/>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pic>
          <p:nvPicPr>
            <p:cNvPr id="8202" name="Picture 9" descr="gabaSkew"/>
            <p:cNvPicPr>
              <a:picLocks noChangeAspect="1" noChangeArrowheads="1"/>
            </p:cNvPicPr>
            <p:nvPr/>
          </p:nvPicPr>
          <p:blipFill>
            <a:blip r:embed="rId5"/>
            <a:srcRect/>
            <a:stretch>
              <a:fillRect/>
            </a:stretch>
          </p:blipFill>
          <p:spPr bwMode="auto">
            <a:xfrm>
              <a:off x="4267200" y="2133600"/>
              <a:ext cx="207963" cy="193675"/>
            </a:xfrm>
            <a:prstGeom prst="rect">
              <a:avLst/>
            </a:prstGeom>
            <a:noFill/>
            <a:ln w="9525">
              <a:noFill/>
              <a:miter lim="800000"/>
              <a:headEnd/>
              <a:tailEnd/>
            </a:ln>
          </p:spPr>
        </p:pic>
        <p:sp>
          <p:nvSpPr>
            <p:cNvPr id="8203" name="Text Box 11"/>
            <p:cNvSpPr txBox="1">
              <a:spLocks noChangeArrowheads="1"/>
            </p:cNvSpPr>
            <p:nvPr/>
          </p:nvSpPr>
          <p:spPr bwMode="auto">
            <a:xfrm>
              <a:off x="3581400" y="1981200"/>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8204" name="Picture 18" descr="cl"/>
            <p:cNvPicPr>
              <a:picLocks noChangeAspect="1" noChangeArrowheads="1"/>
            </p:cNvPicPr>
            <p:nvPr/>
          </p:nvPicPr>
          <p:blipFill>
            <a:blip r:embed="rId6"/>
            <a:srcRect/>
            <a:stretch>
              <a:fillRect/>
            </a:stretch>
          </p:blipFill>
          <p:spPr bwMode="auto">
            <a:xfrm>
              <a:off x="4419600" y="1752600"/>
              <a:ext cx="338138" cy="352425"/>
            </a:xfrm>
            <a:prstGeom prst="rect">
              <a:avLst/>
            </a:prstGeom>
            <a:noFill/>
            <a:ln w="9525">
              <a:noFill/>
              <a:miter lim="800000"/>
              <a:headEnd/>
              <a:tailEnd/>
            </a:ln>
          </p:spPr>
        </p:pic>
        <p:pic>
          <p:nvPicPr>
            <p:cNvPr id="8205" name="Picture 19" descr="cl"/>
            <p:cNvPicPr>
              <a:picLocks noChangeAspect="1" noChangeArrowheads="1"/>
            </p:cNvPicPr>
            <p:nvPr/>
          </p:nvPicPr>
          <p:blipFill>
            <a:blip r:embed="rId6"/>
            <a:srcRect/>
            <a:stretch>
              <a:fillRect/>
            </a:stretch>
          </p:blipFill>
          <p:spPr bwMode="auto">
            <a:xfrm>
              <a:off x="5410200" y="1752600"/>
              <a:ext cx="338138" cy="352425"/>
            </a:xfrm>
            <a:prstGeom prst="rect">
              <a:avLst/>
            </a:prstGeom>
            <a:noFill/>
            <a:ln w="9525">
              <a:noFill/>
              <a:miter lim="800000"/>
              <a:headEnd/>
              <a:tailEnd/>
            </a:ln>
          </p:spPr>
        </p:pic>
        <p:pic>
          <p:nvPicPr>
            <p:cNvPr id="8206" name="Picture 20" descr="cl"/>
            <p:cNvPicPr>
              <a:picLocks noChangeAspect="1" noChangeArrowheads="1"/>
            </p:cNvPicPr>
            <p:nvPr/>
          </p:nvPicPr>
          <p:blipFill>
            <a:blip r:embed="rId6"/>
            <a:srcRect/>
            <a:stretch>
              <a:fillRect/>
            </a:stretch>
          </p:blipFill>
          <p:spPr bwMode="auto">
            <a:xfrm>
              <a:off x="5638800" y="2209800"/>
              <a:ext cx="338138" cy="352425"/>
            </a:xfrm>
            <a:prstGeom prst="rect">
              <a:avLst/>
            </a:prstGeom>
            <a:noFill/>
            <a:ln w="9525">
              <a:noFill/>
              <a:miter lim="800000"/>
              <a:headEnd/>
              <a:tailEnd/>
            </a:ln>
          </p:spPr>
        </p:pic>
        <p:pic>
          <p:nvPicPr>
            <p:cNvPr id="8207" name="Picture 21" descr="cl"/>
            <p:cNvPicPr>
              <a:picLocks noChangeAspect="1" noChangeArrowheads="1"/>
            </p:cNvPicPr>
            <p:nvPr/>
          </p:nvPicPr>
          <p:blipFill>
            <a:blip r:embed="rId6"/>
            <a:srcRect/>
            <a:stretch>
              <a:fillRect/>
            </a:stretch>
          </p:blipFill>
          <p:spPr bwMode="auto">
            <a:xfrm>
              <a:off x="3962400" y="2362200"/>
              <a:ext cx="338138" cy="352425"/>
            </a:xfrm>
            <a:prstGeom prst="rect">
              <a:avLst/>
            </a:prstGeom>
            <a:noFill/>
            <a:ln w="9525">
              <a:noFill/>
              <a:miter lim="800000"/>
              <a:headEnd/>
              <a:tailEnd/>
            </a:ln>
          </p:spPr>
        </p:pic>
        <p:pic>
          <p:nvPicPr>
            <p:cNvPr id="8208" name="Picture 22" descr="cl"/>
            <p:cNvPicPr>
              <a:picLocks noChangeAspect="1" noChangeArrowheads="1"/>
            </p:cNvPicPr>
            <p:nvPr/>
          </p:nvPicPr>
          <p:blipFill>
            <a:blip r:embed="rId6"/>
            <a:srcRect/>
            <a:stretch>
              <a:fillRect/>
            </a:stretch>
          </p:blipFill>
          <p:spPr bwMode="auto">
            <a:xfrm>
              <a:off x="4876800" y="1905000"/>
              <a:ext cx="338138" cy="352425"/>
            </a:xfrm>
            <a:prstGeom prst="rect">
              <a:avLst/>
            </a:prstGeom>
            <a:noFill/>
            <a:ln w="9525">
              <a:noFill/>
              <a:miter lim="800000"/>
              <a:headEnd/>
              <a:tailEnd/>
            </a:ln>
          </p:spPr>
        </p:pic>
        <p:pic>
          <p:nvPicPr>
            <p:cNvPr id="8209" name="Picture 24" descr="cl"/>
            <p:cNvPicPr>
              <a:picLocks noChangeAspect="1" noChangeArrowheads="1"/>
            </p:cNvPicPr>
            <p:nvPr/>
          </p:nvPicPr>
          <p:blipFill>
            <a:blip r:embed="rId6"/>
            <a:srcRect/>
            <a:stretch>
              <a:fillRect/>
            </a:stretch>
          </p:blipFill>
          <p:spPr bwMode="auto">
            <a:xfrm>
              <a:off x="5105400" y="2133600"/>
              <a:ext cx="338138" cy="352425"/>
            </a:xfrm>
            <a:prstGeom prst="rect">
              <a:avLst/>
            </a:prstGeom>
            <a:noFill/>
            <a:ln w="9525">
              <a:noFill/>
              <a:miter lim="800000"/>
              <a:headEnd/>
              <a:tailEnd/>
            </a:ln>
          </p:spPr>
        </p:pic>
        <p:sp>
          <p:nvSpPr>
            <p:cNvPr id="8210" name="Rectangle 25"/>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pic>
          <p:nvPicPr>
            <p:cNvPr id="8211" name="Picture 26" descr="gabaAArrow"/>
            <p:cNvPicPr>
              <a:picLocks noChangeAspect="1" noChangeArrowheads="1"/>
            </p:cNvPicPr>
            <p:nvPr/>
          </p:nvPicPr>
          <p:blipFill>
            <a:blip r:embed="rId7"/>
            <a:srcRect/>
            <a:stretch>
              <a:fillRect/>
            </a:stretch>
          </p:blipFill>
          <p:spPr bwMode="auto">
            <a:xfrm>
              <a:off x="4413250" y="1866900"/>
              <a:ext cx="825500" cy="2173288"/>
            </a:xfrm>
            <a:prstGeom prst="rect">
              <a:avLst/>
            </a:prstGeom>
            <a:noFill/>
            <a:ln w="9525">
              <a:noFill/>
              <a:miter lim="800000"/>
              <a:headEnd/>
              <a:tailEnd/>
            </a:ln>
          </p:spPr>
        </p:pic>
        <p:pic>
          <p:nvPicPr>
            <p:cNvPr id="8212" name="Picture 46" descr="cl"/>
            <p:cNvPicPr>
              <a:picLocks noChangeAspect="1" noChangeArrowheads="1"/>
            </p:cNvPicPr>
            <p:nvPr/>
          </p:nvPicPr>
          <p:blipFill>
            <a:blip r:embed="rId6"/>
            <a:srcRect/>
            <a:stretch>
              <a:fillRect/>
            </a:stretch>
          </p:blipFill>
          <p:spPr bwMode="auto">
            <a:xfrm>
              <a:off x="5791200" y="1828800"/>
              <a:ext cx="338138" cy="352425"/>
            </a:xfrm>
            <a:prstGeom prst="rect">
              <a:avLst/>
            </a:prstGeom>
            <a:noFill/>
            <a:ln w="9525">
              <a:noFill/>
              <a:miter lim="800000"/>
              <a:headEnd/>
              <a:tailEnd/>
            </a:ln>
          </p:spPr>
        </p:pic>
        <p:pic>
          <p:nvPicPr>
            <p:cNvPr id="8213" name="Picture 48" descr="cl"/>
            <p:cNvPicPr>
              <a:picLocks noChangeAspect="1" noChangeArrowheads="1"/>
            </p:cNvPicPr>
            <p:nvPr/>
          </p:nvPicPr>
          <p:blipFill>
            <a:blip r:embed="rId6"/>
            <a:srcRect/>
            <a:stretch>
              <a:fillRect/>
            </a:stretch>
          </p:blipFill>
          <p:spPr bwMode="auto">
            <a:xfrm>
              <a:off x="4876800" y="4038600"/>
              <a:ext cx="338138" cy="352425"/>
            </a:xfrm>
            <a:prstGeom prst="rect">
              <a:avLst/>
            </a:prstGeom>
            <a:noFill/>
            <a:ln w="9525">
              <a:noFill/>
              <a:miter lim="800000"/>
              <a:headEnd/>
              <a:tailEnd/>
            </a:ln>
          </p:spPr>
        </p:pic>
      </p:grpSp>
      <p:sp>
        <p:nvSpPr>
          <p:cNvPr id="37" name="Rectangle 10"/>
          <p:cNvSpPr txBox="1">
            <a:spLocks noChangeArrowheads="1"/>
          </p:cNvSpPr>
          <p:nvPr/>
        </p:nvSpPr>
        <p:spPr bwMode="auto">
          <a:xfrm>
            <a:off x="457200" y="0"/>
            <a:ext cx="8229600" cy="1143000"/>
          </a:xfrm>
          <a:prstGeom prst="rect">
            <a:avLst/>
          </a:prstGeom>
          <a:noFill/>
          <a:ln w="9525">
            <a:noFill/>
            <a:miter lim="800000"/>
            <a:headEnd/>
            <a:tailEnd/>
          </a:ln>
          <a:effectLst/>
        </p:spPr>
        <p:txBody>
          <a:bodyPr anchor="ctr"/>
          <a:lstStyle/>
          <a:p>
            <a:pPr algn="ctr">
              <a:defRPr/>
            </a:pPr>
            <a:r>
              <a:rPr lang="en-US" sz="3000" dirty="0">
                <a:latin typeface="+mj-lt"/>
              </a:rPr>
              <a:t>An alternative form of GABAergic plasticity that depends on changes to intracellular </a:t>
            </a:r>
            <a:r>
              <a:rPr lang="en-US" sz="3000" dirty="0" err="1">
                <a:latin typeface="+mj-lt"/>
              </a:rPr>
              <a:t>Cl</a:t>
            </a:r>
            <a:r>
              <a:rPr lang="en-US" sz="3000" baseline="30000" dirty="0">
                <a:latin typeface="+mj-lt"/>
              </a:rPr>
              <a:t>-</a:t>
            </a:r>
            <a:endParaRPr lang="en-US" sz="3000" kern="0" baseline="30000" dirty="0">
              <a:solidFill>
                <a:schemeClr val="tx2"/>
              </a:solidFill>
              <a:latin typeface="+mj-lt"/>
            </a:endParaRPr>
          </a:p>
        </p:txBody>
      </p:sp>
    </p:spTree>
    <p:extLst>
      <p:ext uri="{BB962C8B-B14F-4D97-AF65-F5344CB8AC3E}">
        <p14:creationId xmlns:p14="http://schemas.microsoft.com/office/powerpoint/2010/main" val="133919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40"/>
          <p:cNvGrpSpPr>
            <a:grpSpLocks/>
          </p:cNvGrpSpPr>
          <p:nvPr/>
        </p:nvGrpSpPr>
        <p:grpSpPr bwMode="auto">
          <a:xfrm>
            <a:off x="609600" y="1371600"/>
            <a:ext cx="8077200" cy="4876800"/>
            <a:chOff x="609600" y="1371600"/>
            <a:chExt cx="8077200" cy="4876800"/>
          </a:xfrm>
        </p:grpSpPr>
        <p:pic>
          <p:nvPicPr>
            <p:cNvPr id="9221" name="Picture 2" descr="membrane"/>
            <p:cNvPicPr>
              <a:picLocks noChangeAspect="1" noChangeArrowheads="1"/>
            </p:cNvPicPr>
            <p:nvPr/>
          </p:nvPicPr>
          <p:blipFill>
            <a:blip r:embed="rId2"/>
            <a:srcRect/>
            <a:stretch>
              <a:fillRect/>
            </a:stretch>
          </p:blipFill>
          <p:spPr bwMode="auto">
            <a:xfrm>
              <a:off x="3505200" y="2743200"/>
              <a:ext cx="4876800" cy="558800"/>
            </a:xfrm>
            <a:prstGeom prst="rect">
              <a:avLst/>
            </a:prstGeom>
            <a:noFill/>
            <a:ln w="9525">
              <a:noFill/>
              <a:miter lim="800000"/>
              <a:headEnd/>
              <a:tailEnd/>
            </a:ln>
          </p:spPr>
        </p:pic>
        <p:pic>
          <p:nvPicPr>
            <p:cNvPr id="9222" name="Picture 4" descr="pyramidWithInhib"/>
            <p:cNvPicPr>
              <a:picLocks noChangeAspect="1" noChangeArrowheads="1"/>
            </p:cNvPicPr>
            <p:nvPr/>
          </p:nvPicPr>
          <p:blipFill>
            <a:blip r:embed="rId3"/>
            <a:srcRect/>
            <a:stretch>
              <a:fillRect/>
            </a:stretch>
          </p:blipFill>
          <p:spPr bwMode="auto">
            <a:xfrm>
              <a:off x="609600" y="1600200"/>
              <a:ext cx="2044700" cy="4648200"/>
            </a:xfrm>
            <a:prstGeom prst="rect">
              <a:avLst/>
            </a:prstGeom>
            <a:noFill/>
            <a:ln w="9525">
              <a:noFill/>
              <a:miter lim="800000"/>
              <a:headEnd/>
              <a:tailEnd/>
            </a:ln>
          </p:spPr>
        </p:pic>
        <p:pic>
          <p:nvPicPr>
            <p:cNvPr id="9223" name="Picture 5" descr="gabaA"/>
            <p:cNvPicPr>
              <a:picLocks noChangeAspect="1" noChangeArrowheads="1"/>
            </p:cNvPicPr>
            <p:nvPr/>
          </p:nvPicPr>
          <p:blipFill>
            <a:blip r:embed="rId4"/>
            <a:srcRect/>
            <a:stretch>
              <a:fillRect/>
            </a:stretch>
          </p:blipFill>
          <p:spPr bwMode="auto">
            <a:xfrm>
              <a:off x="4419600" y="2362200"/>
              <a:ext cx="820738" cy="1130300"/>
            </a:xfrm>
            <a:prstGeom prst="rect">
              <a:avLst/>
            </a:prstGeom>
            <a:noFill/>
            <a:ln w="9525">
              <a:noFill/>
              <a:miter lim="800000"/>
              <a:headEnd/>
              <a:tailEnd/>
            </a:ln>
          </p:spPr>
        </p:pic>
        <p:sp>
          <p:nvSpPr>
            <p:cNvPr id="9224" name="Rectangle 6"/>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9225" name="Line 7"/>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sp>
          <p:nvSpPr>
            <p:cNvPr id="9226" name="Line 8"/>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sp>
          <p:nvSpPr>
            <p:cNvPr id="9227" name="Text Box 11"/>
            <p:cNvSpPr txBox="1">
              <a:spLocks noChangeArrowheads="1"/>
            </p:cNvSpPr>
            <p:nvPr/>
          </p:nvSpPr>
          <p:spPr bwMode="auto">
            <a:xfrm>
              <a:off x="3581400" y="1981200"/>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9228" name="Picture 18" descr="cl"/>
            <p:cNvPicPr>
              <a:picLocks noChangeAspect="1" noChangeArrowheads="1"/>
            </p:cNvPicPr>
            <p:nvPr/>
          </p:nvPicPr>
          <p:blipFill>
            <a:blip r:embed="rId5"/>
            <a:srcRect/>
            <a:stretch>
              <a:fillRect/>
            </a:stretch>
          </p:blipFill>
          <p:spPr bwMode="auto">
            <a:xfrm>
              <a:off x="4419600" y="1752600"/>
              <a:ext cx="338138" cy="352425"/>
            </a:xfrm>
            <a:prstGeom prst="rect">
              <a:avLst/>
            </a:prstGeom>
            <a:noFill/>
            <a:ln w="9525">
              <a:noFill/>
              <a:miter lim="800000"/>
              <a:headEnd/>
              <a:tailEnd/>
            </a:ln>
          </p:spPr>
        </p:pic>
        <p:pic>
          <p:nvPicPr>
            <p:cNvPr id="9229" name="Picture 19" descr="cl"/>
            <p:cNvPicPr>
              <a:picLocks noChangeAspect="1" noChangeArrowheads="1"/>
            </p:cNvPicPr>
            <p:nvPr/>
          </p:nvPicPr>
          <p:blipFill>
            <a:blip r:embed="rId5"/>
            <a:srcRect/>
            <a:stretch>
              <a:fillRect/>
            </a:stretch>
          </p:blipFill>
          <p:spPr bwMode="auto">
            <a:xfrm>
              <a:off x="5410200" y="1752600"/>
              <a:ext cx="338138" cy="352425"/>
            </a:xfrm>
            <a:prstGeom prst="rect">
              <a:avLst/>
            </a:prstGeom>
            <a:noFill/>
            <a:ln w="9525">
              <a:noFill/>
              <a:miter lim="800000"/>
              <a:headEnd/>
              <a:tailEnd/>
            </a:ln>
          </p:spPr>
        </p:pic>
        <p:pic>
          <p:nvPicPr>
            <p:cNvPr id="9230" name="Picture 20" descr="cl"/>
            <p:cNvPicPr>
              <a:picLocks noChangeAspect="1" noChangeArrowheads="1"/>
            </p:cNvPicPr>
            <p:nvPr/>
          </p:nvPicPr>
          <p:blipFill>
            <a:blip r:embed="rId5"/>
            <a:srcRect/>
            <a:stretch>
              <a:fillRect/>
            </a:stretch>
          </p:blipFill>
          <p:spPr bwMode="auto">
            <a:xfrm>
              <a:off x="5638800" y="2209800"/>
              <a:ext cx="338138" cy="352425"/>
            </a:xfrm>
            <a:prstGeom prst="rect">
              <a:avLst/>
            </a:prstGeom>
            <a:noFill/>
            <a:ln w="9525">
              <a:noFill/>
              <a:miter lim="800000"/>
              <a:headEnd/>
              <a:tailEnd/>
            </a:ln>
          </p:spPr>
        </p:pic>
        <p:pic>
          <p:nvPicPr>
            <p:cNvPr id="9231" name="Picture 21" descr="cl"/>
            <p:cNvPicPr>
              <a:picLocks noChangeAspect="1" noChangeArrowheads="1"/>
            </p:cNvPicPr>
            <p:nvPr/>
          </p:nvPicPr>
          <p:blipFill>
            <a:blip r:embed="rId5"/>
            <a:srcRect/>
            <a:stretch>
              <a:fillRect/>
            </a:stretch>
          </p:blipFill>
          <p:spPr bwMode="auto">
            <a:xfrm>
              <a:off x="3962400" y="2362200"/>
              <a:ext cx="338138" cy="352425"/>
            </a:xfrm>
            <a:prstGeom prst="rect">
              <a:avLst/>
            </a:prstGeom>
            <a:noFill/>
            <a:ln w="9525">
              <a:noFill/>
              <a:miter lim="800000"/>
              <a:headEnd/>
              <a:tailEnd/>
            </a:ln>
          </p:spPr>
        </p:pic>
        <p:pic>
          <p:nvPicPr>
            <p:cNvPr id="9232" name="Picture 22" descr="cl"/>
            <p:cNvPicPr>
              <a:picLocks noChangeAspect="1" noChangeArrowheads="1"/>
            </p:cNvPicPr>
            <p:nvPr/>
          </p:nvPicPr>
          <p:blipFill>
            <a:blip r:embed="rId5"/>
            <a:srcRect/>
            <a:stretch>
              <a:fillRect/>
            </a:stretch>
          </p:blipFill>
          <p:spPr bwMode="auto">
            <a:xfrm>
              <a:off x="4876800" y="1905000"/>
              <a:ext cx="338138" cy="352425"/>
            </a:xfrm>
            <a:prstGeom prst="rect">
              <a:avLst/>
            </a:prstGeom>
            <a:noFill/>
            <a:ln w="9525">
              <a:noFill/>
              <a:miter lim="800000"/>
              <a:headEnd/>
              <a:tailEnd/>
            </a:ln>
          </p:spPr>
        </p:pic>
        <p:pic>
          <p:nvPicPr>
            <p:cNvPr id="9233" name="Picture 24" descr="cl"/>
            <p:cNvPicPr>
              <a:picLocks noChangeAspect="1" noChangeArrowheads="1"/>
            </p:cNvPicPr>
            <p:nvPr/>
          </p:nvPicPr>
          <p:blipFill>
            <a:blip r:embed="rId5"/>
            <a:srcRect/>
            <a:stretch>
              <a:fillRect/>
            </a:stretch>
          </p:blipFill>
          <p:spPr bwMode="auto">
            <a:xfrm>
              <a:off x="5105400" y="2133600"/>
              <a:ext cx="338138" cy="352425"/>
            </a:xfrm>
            <a:prstGeom prst="rect">
              <a:avLst/>
            </a:prstGeom>
            <a:noFill/>
            <a:ln w="9525">
              <a:noFill/>
              <a:miter lim="800000"/>
              <a:headEnd/>
              <a:tailEnd/>
            </a:ln>
          </p:spPr>
        </p:pic>
        <p:sp>
          <p:nvSpPr>
            <p:cNvPr id="9234" name="Rectangle 25"/>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pic>
          <p:nvPicPr>
            <p:cNvPr id="9235" name="Picture 26" descr="gabaAArrow"/>
            <p:cNvPicPr>
              <a:picLocks noChangeAspect="1" noChangeArrowheads="1"/>
            </p:cNvPicPr>
            <p:nvPr/>
          </p:nvPicPr>
          <p:blipFill>
            <a:blip r:embed="rId6"/>
            <a:srcRect/>
            <a:stretch>
              <a:fillRect/>
            </a:stretch>
          </p:blipFill>
          <p:spPr bwMode="auto">
            <a:xfrm>
              <a:off x="4413250" y="1866900"/>
              <a:ext cx="825500" cy="2173288"/>
            </a:xfrm>
            <a:prstGeom prst="rect">
              <a:avLst/>
            </a:prstGeom>
            <a:noFill/>
            <a:ln w="9525">
              <a:noFill/>
              <a:miter lim="800000"/>
              <a:headEnd/>
              <a:tailEnd/>
            </a:ln>
          </p:spPr>
        </p:pic>
        <p:pic>
          <p:nvPicPr>
            <p:cNvPr id="9236" name="Picture 27" descr="gabaFit"/>
            <p:cNvPicPr>
              <a:picLocks noChangeAspect="1" noChangeArrowheads="1"/>
            </p:cNvPicPr>
            <p:nvPr/>
          </p:nvPicPr>
          <p:blipFill>
            <a:blip r:embed="rId7"/>
            <a:srcRect/>
            <a:stretch>
              <a:fillRect/>
            </a:stretch>
          </p:blipFill>
          <p:spPr bwMode="auto">
            <a:xfrm>
              <a:off x="4406900" y="2349500"/>
              <a:ext cx="209550" cy="196850"/>
            </a:xfrm>
            <a:prstGeom prst="rect">
              <a:avLst/>
            </a:prstGeom>
            <a:noFill/>
            <a:ln w="9525">
              <a:noFill/>
              <a:miter lim="800000"/>
              <a:headEnd/>
              <a:tailEnd/>
            </a:ln>
          </p:spPr>
        </p:pic>
        <p:pic>
          <p:nvPicPr>
            <p:cNvPr id="9237" name="Picture 29" descr="cl"/>
            <p:cNvPicPr>
              <a:picLocks noChangeAspect="1" noChangeArrowheads="1"/>
            </p:cNvPicPr>
            <p:nvPr/>
          </p:nvPicPr>
          <p:blipFill>
            <a:blip r:embed="rId5"/>
            <a:srcRect/>
            <a:stretch>
              <a:fillRect/>
            </a:stretch>
          </p:blipFill>
          <p:spPr bwMode="auto">
            <a:xfrm>
              <a:off x="4953000" y="3581400"/>
              <a:ext cx="338138" cy="352425"/>
            </a:xfrm>
            <a:prstGeom prst="rect">
              <a:avLst/>
            </a:prstGeom>
            <a:noFill/>
            <a:ln w="9525">
              <a:noFill/>
              <a:miter lim="800000"/>
              <a:headEnd/>
              <a:tailEnd/>
            </a:ln>
          </p:spPr>
        </p:pic>
        <p:pic>
          <p:nvPicPr>
            <p:cNvPr id="9238" name="Picture 46" descr="cl"/>
            <p:cNvPicPr>
              <a:picLocks noChangeAspect="1" noChangeArrowheads="1"/>
            </p:cNvPicPr>
            <p:nvPr/>
          </p:nvPicPr>
          <p:blipFill>
            <a:blip r:embed="rId5"/>
            <a:srcRect/>
            <a:stretch>
              <a:fillRect/>
            </a:stretch>
          </p:blipFill>
          <p:spPr bwMode="auto">
            <a:xfrm>
              <a:off x="5791200" y="1828800"/>
              <a:ext cx="338138" cy="352425"/>
            </a:xfrm>
            <a:prstGeom prst="rect">
              <a:avLst/>
            </a:prstGeom>
            <a:noFill/>
            <a:ln w="9525">
              <a:noFill/>
              <a:miter lim="800000"/>
              <a:headEnd/>
              <a:tailEnd/>
            </a:ln>
          </p:spPr>
        </p:pic>
        <p:pic>
          <p:nvPicPr>
            <p:cNvPr id="9239" name="Picture 48" descr="cl"/>
            <p:cNvPicPr>
              <a:picLocks noChangeAspect="1" noChangeArrowheads="1"/>
            </p:cNvPicPr>
            <p:nvPr/>
          </p:nvPicPr>
          <p:blipFill>
            <a:blip r:embed="rId5"/>
            <a:srcRect/>
            <a:stretch>
              <a:fillRect/>
            </a:stretch>
          </p:blipFill>
          <p:spPr bwMode="auto">
            <a:xfrm>
              <a:off x="4876800" y="4038600"/>
              <a:ext cx="338138" cy="352425"/>
            </a:xfrm>
            <a:prstGeom prst="rect">
              <a:avLst/>
            </a:prstGeom>
            <a:noFill/>
            <a:ln w="9525">
              <a:noFill/>
              <a:miter lim="800000"/>
              <a:headEnd/>
              <a:tailEnd/>
            </a:ln>
          </p:spPr>
        </p:pic>
        <p:pic>
          <p:nvPicPr>
            <p:cNvPr id="9240" name="Picture 48" descr="cl"/>
            <p:cNvPicPr>
              <a:picLocks noChangeAspect="1" noChangeArrowheads="1"/>
            </p:cNvPicPr>
            <p:nvPr/>
          </p:nvPicPr>
          <p:blipFill>
            <a:blip r:embed="rId5"/>
            <a:srcRect/>
            <a:stretch>
              <a:fillRect/>
            </a:stretch>
          </p:blipFill>
          <p:spPr bwMode="auto">
            <a:xfrm>
              <a:off x="4310062" y="3810000"/>
              <a:ext cx="338138" cy="352425"/>
            </a:xfrm>
            <a:prstGeom prst="rect">
              <a:avLst/>
            </a:prstGeom>
            <a:noFill/>
            <a:ln w="9525">
              <a:noFill/>
              <a:miter lim="800000"/>
              <a:headEnd/>
              <a:tailEnd/>
            </a:ln>
          </p:spPr>
        </p:pic>
        <p:pic>
          <p:nvPicPr>
            <p:cNvPr id="9241" name="Picture 48" descr="cl"/>
            <p:cNvPicPr>
              <a:picLocks noChangeAspect="1" noChangeArrowheads="1"/>
            </p:cNvPicPr>
            <p:nvPr/>
          </p:nvPicPr>
          <p:blipFill>
            <a:blip r:embed="rId5"/>
            <a:srcRect/>
            <a:stretch>
              <a:fillRect/>
            </a:stretch>
          </p:blipFill>
          <p:spPr bwMode="auto">
            <a:xfrm>
              <a:off x="4495800" y="4295775"/>
              <a:ext cx="338138" cy="352425"/>
            </a:xfrm>
            <a:prstGeom prst="rect">
              <a:avLst/>
            </a:prstGeom>
            <a:noFill/>
            <a:ln w="9525">
              <a:noFill/>
              <a:miter lim="800000"/>
              <a:headEnd/>
              <a:tailEnd/>
            </a:ln>
          </p:spPr>
        </p:pic>
        <p:pic>
          <p:nvPicPr>
            <p:cNvPr id="9242" name="Picture 37" descr="ipsp"/>
            <p:cNvPicPr>
              <a:picLocks noChangeAspect="1" noChangeArrowheads="1"/>
            </p:cNvPicPr>
            <p:nvPr/>
          </p:nvPicPr>
          <p:blipFill>
            <a:blip r:embed="rId8"/>
            <a:srcRect/>
            <a:stretch>
              <a:fillRect/>
            </a:stretch>
          </p:blipFill>
          <p:spPr bwMode="auto">
            <a:xfrm>
              <a:off x="4876800" y="5105400"/>
              <a:ext cx="2438400" cy="817563"/>
            </a:xfrm>
            <a:prstGeom prst="rect">
              <a:avLst/>
            </a:prstGeom>
            <a:noFill/>
            <a:ln w="9525">
              <a:noFill/>
              <a:miter lim="800000"/>
              <a:headEnd/>
              <a:tailEnd/>
            </a:ln>
          </p:spPr>
        </p:pic>
        <p:sp>
          <p:nvSpPr>
            <p:cNvPr id="9243" name="Text Box 38"/>
            <p:cNvSpPr txBox="1">
              <a:spLocks noChangeArrowheads="1"/>
            </p:cNvSpPr>
            <p:nvPr/>
          </p:nvSpPr>
          <p:spPr bwMode="auto">
            <a:xfrm>
              <a:off x="4191000" y="5029200"/>
              <a:ext cx="806450" cy="274638"/>
            </a:xfrm>
            <a:prstGeom prst="rect">
              <a:avLst/>
            </a:prstGeom>
            <a:noFill/>
            <a:ln w="9525">
              <a:noFill/>
              <a:miter lim="800000"/>
              <a:headEnd/>
              <a:tailEnd/>
            </a:ln>
          </p:spPr>
          <p:txBody>
            <a:bodyPr>
              <a:spAutoFit/>
            </a:bodyPr>
            <a:lstStyle/>
            <a:p>
              <a:pPr>
                <a:spcBef>
                  <a:spcPct val="50000"/>
                </a:spcBef>
              </a:pPr>
              <a:r>
                <a:rPr lang="en-US" sz="1200"/>
                <a:t>-70 mV</a:t>
              </a:r>
            </a:p>
          </p:txBody>
        </p:sp>
        <p:sp>
          <p:nvSpPr>
            <p:cNvPr id="9244" name="Text Box 95"/>
            <p:cNvSpPr txBox="1">
              <a:spLocks noChangeArrowheads="1"/>
            </p:cNvSpPr>
            <p:nvPr/>
          </p:nvSpPr>
          <p:spPr bwMode="auto">
            <a:xfrm>
              <a:off x="52578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9245" name="Text Box 96"/>
            <p:cNvSpPr txBox="1">
              <a:spLocks noChangeArrowheads="1"/>
            </p:cNvSpPr>
            <p:nvPr/>
          </p:nvSpPr>
          <p:spPr bwMode="auto">
            <a:xfrm>
              <a:off x="54864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9246" name="Text Box 97"/>
            <p:cNvSpPr txBox="1">
              <a:spLocks noChangeArrowheads="1"/>
            </p:cNvSpPr>
            <p:nvPr/>
          </p:nvSpPr>
          <p:spPr bwMode="auto">
            <a:xfrm>
              <a:off x="57150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9247" name="Text Box 95"/>
            <p:cNvSpPr txBox="1">
              <a:spLocks noChangeArrowheads="1"/>
            </p:cNvSpPr>
            <p:nvPr/>
          </p:nvSpPr>
          <p:spPr bwMode="auto">
            <a:xfrm>
              <a:off x="37338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9248" name="Text Box 96"/>
            <p:cNvSpPr txBox="1">
              <a:spLocks noChangeArrowheads="1"/>
            </p:cNvSpPr>
            <p:nvPr/>
          </p:nvSpPr>
          <p:spPr bwMode="auto">
            <a:xfrm>
              <a:off x="39624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9249" name="Text Box 97"/>
            <p:cNvSpPr txBox="1">
              <a:spLocks noChangeArrowheads="1"/>
            </p:cNvSpPr>
            <p:nvPr/>
          </p:nvSpPr>
          <p:spPr bwMode="auto">
            <a:xfrm>
              <a:off x="4191000" y="3124200"/>
              <a:ext cx="304800" cy="457200"/>
            </a:xfrm>
            <a:prstGeom prst="rect">
              <a:avLst/>
            </a:prstGeom>
            <a:noFill/>
            <a:ln w="9525">
              <a:noFill/>
              <a:miter lim="800000"/>
              <a:headEnd/>
              <a:tailEnd/>
            </a:ln>
          </p:spPr>
          <p:txBody>
            <a:bodyPr>
              <a:spAutoFit/>
            </a:bodyPr>
            <a:lstStyle/>
            <a:p>
              <a:pPr>
                <a:spcBef>
                  <a:spcPct val="50000"/>
                </a:spcBef>
              </a:pPr>
              <a:r>
                <a:rPr lang="en-US" sz="2400" b="1"/>
                <a:t>-</a:t>
              </a:r>
            </a:p>
          </p:txBody>
        </p:sp>
      </p:grpSp>
      <p:sp>
        <p:nvSpPr>
          <p:cNvPr id="33" name="Rectangle 10"/>
          <p:cNvSpPr txBox="1">
            <a:spLocks noChangeArrowheads="1"/>
          </p:cNvSpPr>
          <p:nvPr/>
        </p:nvSpPr>
        <p:spPr bwMode="auto">
          <a:xfrm>
            <a:off x="457200" y="0"/>
            <a:ext cx="8229600" cy="1143000"/>
          </a:xfrm>
          <a:prstGeom prst="rect">
            <a:avLst/>
          </a:prstGeom>
          <a:noFill/>
          <a:ln w="9525">
            <a:noFill/>
            <a:miter lim="800000"/>
            <a:headEnd/>
            <a:tailEnd/>
          </a:ln>
          <a:effectLst/>
        </p:spPr>
        <p:txBody>
          <a:bodyPr anchor="ctr"/>
          <a:lstStyle/>
          <a:p>
            <a:pPr algn="ctr">
              <a:defRPr/>
            </a:pPr>
            <a:r>
              <a:rPr lang="en-US" sz="3000" dirty="0">
                <a:latin typeface="+mj-lt"/>
              </a:rPr>
              <a:t>An alternative form of GABAergic plasticity that depends on changes to intracellular </a:t>
            </a:r>
            <a:r>
              <a:rPr lang="en-US" sz="3000" dirty="0" err="1">
                <a:latin typeface="+mj-lt"/>
              </a:rPr>
              <a:t>Cl</a:t>
            </a:r>
            <a:r>
              <a:rPr lang="en-US" sz="3000" baseline="30000" dirty="0">
                <a:latin typeface="+mj-lt"/>
              </a:rPr>
              <a:t>-</a:t>
            </a:r>
            <a:endParaRPr lang="en-US" sz="3000" kern="0" baseline="30000" dirty="0">
              <a:solidFill>
                <a:schemeClr val="tx2"/>
              </a:solidFill>
              <a:latin typeface="+mj-lt"/>
            </a:endParaRPr>
          </a:p>
        </p:txBody>
      </p:sp>
      <p:sp>
        <p:nvSpPr>
          <p:cNvPr id="9220" name="Text Box 88"/>
          <p:cNvSpPr txBox="1">
            <a:spLocks noChangeArrowheads="1"/>
          </p:cNvSpPr>
          <p:nvPr/>
        </p:nvSpPr>
        <p:spPr bwMode="auto">
          <a:xfrm>
            <a:off x="6589713" y="5689600"/>
            <a:ext cx="2046287" cy="338138"/>
          </a:xfrm>
          <a:prstGeom prst="rect">
            <a:avLst/>
          </a:prstGeom>
          <a:solidFill>
            <a:schemeClr val="bg1"/>
          </a:solidFill>
          <a:ln w="19050">
            <a:noFill/>
            <a:miter lim="800000"/>
            <a:headEnd/>
            <a:tailEnd/>
          </a:ln>
        </p:spPr>
        <p:txBody>
          <a:bodyPr>
            <a:spAutoFit/>
          </a:bodyPr>
          <a:lstStyle/>
          <a:p>
            <a:pPr>
              <a:spcBef>
                <a:spcPct val="50000"/>
              </a:spcBef>
            </a:pPr>
            <a:r>
              <a:rPr lang="en-US" sz="1600"/>
              <a:t>E</a:t>
            </a:r>
            <a:r>
              <a:rPr lang="en-US" sz="1600" baseline="-25000"/>
              <a:t>GABAA    </a:t>
            </a:r>
            <a:r>
              <a:rPr lang="en-US" sz="1600"/>
              <a:t>= -85 mV</a:t>
            </a:r>
          </a:p>
        </p:txBody>
      </p:sp>
    </p:spTree>
    <p:extLst>
      <p:ext uri="{BB962C8B-B14F-4D97-AF65-F5344CB8AC3E}">
        <p14:creationId xmlns:p14="http://schemas.microsoft.com/office/powerpoint/2010/main" val="1245950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0"/>
          <p:cNvSpPr txBox="1">
            <a:spLocks noChangeArrowheads="1"/>
          </p:cNvSpPr>
          <p:nvPr/>
        </p:nvSpPr>
        <p:spPr bwMode="auto">
          <a:xfrm>
            <a:off x="457200" y="0"/>
            <a:ext cx="8229600" cy="1143000"/>
          </a:xfrm>
          <a:prstGeom prst="rect">
            <a:avLst/>
          </a:prstGeom>
          <a:noFill/>
          <a:ln w="9525">
            <a:noFill/>
            <a:miter lim="800000"/>
            <a:headEnd/>
            <a:tailEnd/>
          </a:ln>
          <a:effectLst/>
        </p:spPr>
        <p:txBody>
          <a:bodyPr anchor="ctr"/>
          <a:lstStyle/>
          <a:p>
            <a:pPr algn="ctr">
              <a:defRPr/>
            </a:pPr>
            <a:r>
              <a:rPr lang="en-US" sz="3000" dirty="0">
                <a:latin typeface="+mj-lt"/>
              </a:rPr>
              <a:t>An alternative form of GABAergic plasticity that depends on changes to intracellular </a:t>
            </a:r>
            <a:r>
              <a:rPr lang="en-US" sz="3000" dirty="0" err="1">
                <a:latin typeface="+mj-lt"/>
              </a:rPr>
              <a:t>Cl</a:t>
            </a:r>
            <a:r>
              <a:rPr lang="en-US" sz="3000" baseline="30000" dirty="0">
                <a:latin typeface="+mj-lt"/>
              </a:rPr>
              <a:t>-</a:t>
            </a:r>
            <a:endParaRPr lang="en-US" sz="3000" kern="0" baseline="30000" dirty="0">
              <a:solidFill>
                <a:schemeClr val="tx2"/>
              </a:solidFill>
              <a:latin typeface="+mj-lt"/>
            </a:endParaRPr>
          </a:p>
        </p:txBody>
      </p:sp>
      <p:grpSp>
        <p:nvGrpSpPr>
          <p:cNvPr id="10243" name="Group 33"/>
          <p:cNvGrpSpPr>
            <a:grpSpLocks/>
          </p:cNvGrpSpPr>
          <p:nvPr/>
        </p:nvGrpSpPr>
        <p:grpSpPr bwMode="auto">
          <a:xfrm>
            <a:off x="609600" y="1371600"/>
            <a:ext cx="8077200" cy="4876800"/>
            <a:chOff x="609600" y="1371600"/>
            <a:chExt cx="8077200" cy="4876800"/>
          </a:xfrm>
        </p:grpSpPr>
        <p:pic>
          <p:nvPicPr>
            <p:cNvPr id="10247" name="Picture 2" descr="membrane"/>
            <p:cNvPicPr>
              <a:picLocks noChangeAspect="1" noChangeArrowheads="1"/>
            </p:cNvPicPr>
            <p:nvPr/>
          </p:nvPicPr>
          <p:blipFill>
            <a:blip r:embed="rId3"/>
            <a:srcRect/>
            <a:stretch>
              <a:fillRect/>
            </a:stretch>
          </p:blipFill>
          <p:spPr bwMode="auto">
            <a:xfrm>
              <a:off x="3505200" y="2743200"/>
              <a:ext cx="4876800" cy="558800"/>
            </a:xfrm>
            <a:prstGeom prst="rect">
              <a:avLst/>
            </a:prstGeom>
            <a:noFill/>
            <a:ln w="9525">
              <a:noFill/>
              <a:miter lim="800000"/>
              <a:headEnd/>
              <a:tailEnd/>
            </a:ln>
          </p:spPr>
        </p:pic>
        <p:pic>
          <p:nvPicPr>
            <p:cNvPr id="10248" name="Picture 4" descr="pyramidWithInhib"/>
            <p:cNvPicPr>
              <a:picLocks noChangeAspect="1" noChangeArrowheads="1"/>
            </p:cNvPicPr>
            <p:nvPr/>
          </p:nvPicPr>
          <p:blipFill>
            <a:blip r:embed="rId4"/>
            <a:srcRect/>
            <a:stretch>
              <a:fillRect/>
            </a:stretch>
          </p:blipFill>
          <p:spPr bwMode="auto">
            <a:xfrm>
              <a:off x="609600" y="1600200"/>
              <a:ext cx="2044700" cy="4648200"/>
            </a:xfrm>
            <a:prstGeom prst="rect">
              <a:avLst/>
            </a:prstGeom>
            <a:noFill/>
            <a:ln w="9525">
              <a:noFill/>
              <a:miter lim="800000"/>
              <a:headEnd/>
              <a:tailEnd/>
            </a:ln>
          </p:spPr>
        </p:pic>
        <p:pic>
          <p:nvPicPr>
            <p:cNvPr id="10249" name="Picture 5" descr="gabaA"/>
            <p:cNvPicPr>
              <a:picLocks noChangeAspect="1" noChangeArrowheads="1"/>
            </p:cNvPicPr>
            <p:nvPr/>
          </p:nvPicPr>
          <p:blipFill>
            <a:blip r:embed="rId5"/>
            <a:srcRect/>
            <a:stretch>
              <a:fillRect/>
            </a:stretch>
          </p:blipFill>
          <p:spPr bwMode="auto">
            <a:xfrm>
              <a:off x="4419600" y="2362200"/>
              <a:ext cx="820738" cy="1130300"/>
            </a:xfrm>
            <a:prstGeom prst="rect">
              <a:avLst/>
            </a:prstGeom>
            <a:noFill/>
            <a:ln w="9525">
              <a:noFill/>
              <a:miter lim="800000"/>
              <a:headEnd/>
              <a:tailEnd/>
            </a:ln>
          </p:spPr>
        </p:pic>
        <p:sp>
          <p:nvSpPr>
            <p:cNvPr id="10250" name="Rectangle 6"/>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10251" name="Line 7"/>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sp>
          <p:nvSpPr>
            <p:cNvPr id="10252" name="Line 8"/>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pic>
          <p:nvPicPr>
            <p:cNvPr id="10253" name="Picture 9" descr="gabaSkew"/>
            <p:cNvPicPr>
              <a:picLocks noChangeAspect="1" noChangeArrowheads="1"/>
            </p:cNvPicPr>
            <p:nvPr/>
          </p:nvPicPr>
          <p:blipFill>
            <a:blip r:embed="rId6"/>
            <a:srcRect/>
            <a:stretch>
              <a:fillRect/>
            </a:stretch>
          </p:blipFill>
          <p:spPr bwMode="auto">
            <a:xfrm>
              <a:off x="4267200" y="2133600"/>
              <a:ext cx="207963" cy="193675"/>
            </a:xfrm>
            <a:prstGeom prst="rect">
              <a:avLst/>
            </a:prstGeom>
            <a:noFill/>
            <a:ln w="9525">
              <a:noFill/>
              <a:miter lim="800000"/>
              <a:headEnd/>
              <a:tailEnd/>
            </a:ln>
          </p:spPr>
        </p:pic>
        <p:sp>
          <p:nvSpPr>
            <p:cNvPr id="10254" name="Text Box 11"/>
            <p:cNvSpPr txBox="1">
              <a:spLocks noChangeArrowheads="1"/>
            </p:cNvSpPr>
            <p:nvPr/>
          </p:nvSpPr>
          <p:spPr bwMode="auto">
            <a:xfrm>
              <a:off x="3581400" y="1981200"/>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10255" name="Picture 18" descr="cl"/>
            <p:cNvPicPr>
              <a:picLocks noChangeAspect="1" noChangeArrowheads="1"/>
            </p:cNvPicPr>
            <p:nvPr/>
          </p:nvPicPr>
          <p:blipFill>
            <a:blip r:embed="rId7"/>
            <a:srcRect/>
            <a:stretch>
              <a:fillRect/>
            </a:stretch>
          </p:blipFill>
          <p:spPr bwMode="auto">
            <a:xfrm>
              <a:off x="4419600" y="1752600"/>
              <a:ext cx="338138" cy="352425"/>
            </a:xfrm>
            <a:prstGeom prst="rect">
              <a:avLst/>
            </a:prstGeom>
            <a:noFill/>
            <a:ln w="9525">
              <a:noFill/>
              <a:miter lim="800000"/>
              <a:headEnd/>
              <a:tailEnd/>
            </a:ln>
          </p:spPr>
        </p:pic>
        <p:pic>
          <p:nvPicPr>
            <p:cNvPr id="10256" name="Picture 19" descr="cl"/>
            <p:cNvPicPr>
              <a:picLocks noChangeAspect="1" noChangeArrowheads="1"/>
            </p:cNvPicPr>
            <p:nvPr/>
          </p:nvPicPr>
          <p:blipFill>
            <a:blip r:embed="rId7"/>
            <a:srcRect/>
            <a:stretch>
              <a:fillRect/>
            </a:stretch>
          </p:blipFill>
          <p:spPr bwMode="auto">
            <a:xfrm>
              <a:off x="5410200" y="1752600"/>
              <a:ext cx="338138" cy="352425"/>
            </a:xfrm>
            <a:prstGeom prst="rect">
              <a:avLst/>
            </a:prstGeom>
            <a:noFill/>
            <a:ln w="9525">
              <a:noFill/>
              <a:miter lim="800000"/>
              <a:headEnd/>
              <a:tailEnd/>
            </a:ln>
          </p:spPr>
        </p:pic>
        <p:pic>
          <p:nvPicPr>
            <p:cNvPr id="10257" name="Picture 20" descr="cl"/>
            <p:cNvPicPr>
              <a:picLocks noChangeAspect="1" noChangeArrowheads="1"/>
            </p:cNvPicPr>
            <p:nvPr/>
          </p:nvPicPr>
          <p:blipFill>
            <a:blip r:embed="rId7"/>
            <a:srcRect/>
            <a:stretch>
              <a:fillRect/>
            </a:stretch>
          </p:blipFill>
          <p:spPr bwMode="auto">
            <a:xfrm>
              <a:off x="5638800" y="2209800"/>
              <a:ext cx="338138" cy="352425"/>
            </a:xfrm>
            <a:prstGeom prst="rect">
              <a:avLst/>
            </a:prstGeom>
            <a:noFill/>
            <a:ln w="9525">
              <a:noFill/>
              <a:miter lim="800000"/>
              <a:headEnd/>
              <a:tailEnd/>
            </a:ln>
          </p:spPr>
        </p:pic>
        <p:pic>
          <p:nvPicPr>
            <p:cNvPr id="10258" name="Picture 21" descr="cl"/>
            <p:cNvPicPr>
              <a:picLocks noChangeAspect="1" noChangeArrowheads="1"/>
            </p:cNvPicPr>
            <p:nvPr/>
          </p:nvPicPr>
          <p:blipFill>
            <a:blip r:embed="rId7"/>
            <a:srcRect/>
            <a:stretch>
              <a:fillRect/>
            </a:stretch>
          </p:blipFill>
          <p:spPr bwMode="auto">
            <a:xfrm>
              <a:off x="3962400" y="2362200"/>
              <a:ext cx="338138" cy="352425"/>
            </a:xfrm>
            <a:prstGeom prst="rect">
              <a:avLst/>
            </a:prstGeom>
            <a:noFill/>
            <a:ln w="9525">
              <a:noFill/>
              <a:miter lim="800000"/>
              <a:headEnd/>
              <a:tailEnd/>
            </a:ln>
          </p:spPr>
        </p:pic>
        <p:pic>
          <p:nvPicPr>
            <p:cNvPr id="10259" name="Picture 22" descr="cl"/>
            <p:cNvPicPr>
              <a:picLocks noChangeAspect="1" noChangeArrowheads="1"/>
            </p:cNvPicPr>
            <p:nvPr/>
          </p:nvPicPr>
          <p:blipFill>
            <a:blip r:embed="rId7"/>
            <a:srcRect/>
            <a:stretch>
              <a:fillRect/>
            </a:stretch>
          </p:blipFill>
          <p:spPr bwMode="auto">
            <a:xfrm>
              <a:off x="4876800" y="1905000"/>
              <a:ext cx="338138" cy="352425"/>
            </a:xfrm>
            <a:prstGeom prst="rect">
              <a:avLst/>
            </a:prstGeom>
            <a:noFill/>
            <a:ln w="9525">
              <a:noFill/>
              <a:miter lim="800000"/>
              <a:headEnd/>
              <a:tailEnd/>
            </a:ln>
          </p:spPr>
        </p:pic>
        <p:pic>
          <p:nvPicPr>
            <p:cNvPr id="10260" name="Picture 24" descr="cl"/>
            <p:cNvPicPr>
              <a:picLocks noChangeAspect="1" noChangeArrowheads="1"/>
            </p:cNvPicPr>
            <p:nvPr/>
          </p:nvPicPr>
          <p:blipFill>
            <a:blip r:embed="rId7"/>
            <a:srcRect/>
            <a:stretch>
              <a:fillRect/>
            </a:stretch>
          </p:blipFill>
          <p:spPr bwMode="auto">
            <a:xfrm>
              <a:off x="5105400" y="2133600"/>
              <a:ext cx="338138" cy="352425"/>
            </a:xfrm>
            <a:prstGeom prst="rect">
              <a:avLst/>
            </a:prstGeom>
            <a:noFill/>
            <a:ln w="9525">
              <a:noFill/>
              <a:miter lim="800000"/>
              <a:headEnd/>
              <a:tailEnd/>
            </a:ln>
          </p:spPr>
        </p:pic>
        <p:sp>
          <p:nvSpPr>
            <p:cNvPr id="10261" name="Rectangle 25"/>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pic>
          <p:nvPicPr>
            <p:cNvPr id="10262" name="Picture 29" descr="cl"/>
            <p:cNvPicPr>
              <a:picLocks noChangeAspect="1" noChangeArrowheads="1"/>
            </p:cNvPicPr>
            <p:nvPr/>
          </p:nvPicPr>
          <p:blipFill>
            <a:blip r:embed="rId7"/>
            <a:srcRect/>
            <a:stretch>
              <a:fillRect/>
            </a:stretch>
          </p:blipFill>
          <p:spPr bwMode="auto">
            <a:xfrm>
              <a:off x="4953000" y="3581400"/>
              <a:ext cx="338138" cy="352425"/>
            </a:xfrm>
            <a:prstGeom prst="rect">
              <a:avLst/>
            </a:prstGeom>
            <a:noFill/>
            <a:ln w="9525">
              <a:noFill/>
              <a:miter lim="800000"/>
              <a:headEnd/>
              <a:tailEnd/>
            </a:ln>
          </p:spPr>
        </p:pic>
        <p:pic>
          <p:nvPicPr>
            <p:cNvPr id="10263" name="Picture 46" descr="cl"/>
            <p:cNvPicPr>
              <a:picLocks noChangeAspect="1" noChangeArrowheads="1"/>
            </p:cNvPicPr>
            <p:nvPr/>
          </p:nvPicPr>
          <p:blipFill>
            <a:blip r:embed="rId7"/>
            <a:srcRect/>
            <a:stretch>
              <a:fillRect/>
            </a:stretch>
          </p:blipFill>
          <p:spPr bwMode="auto">
            <a:xfrm>
              <a:off x="5791200" y="1828800"/>
              <a:ext cx="338138" cy="352425"/>
            </a:xfrm>
            <a:prstGeom prst="rect">
              <a:avLst/>
            </a:prstGeom>
            <a:noFill/>
            <a:ln w="9525">
              <a:noFill/>
              <a:miter lim="800000"/>
              <a:headEnd/>
              <a:tailEnd/>
            </a:ln>
          </p:spPr>
        </p:pic>
        <p:pic>
          <p:nvPicPr>
            <p:cNvPr id="10264" name="Picture 48" descr="cl"/>
            <p:cNvPicPr>
              <a:picLocks noChangeAspect="1" noChangeArrowheads="1"/>
            </p:cNvPicPr>
            <p:nvPr/>
          </p:nvPicPr>
          <p:blipFill>
            <a:blip r:embed="rId7"/>
            <a:srcRect/>
            <a:stretch>
              <a:fillRect/>
            </a:stretch>
          </p:blipFill>
          <p:spPr bwMode="auto">
            <a:xfrm>
              <a:off x="4876800" y="4038600"/>
              <a:ext cx="338138" cy="352425"/>
            </a:xfrm>
            <a:prstGeom prst="rect">
              <a:avLst/>
            </a:prstGeom>
            <a:noFill/>
            <a:ln w="9525">
              <a:noFill/>
              <a:miter lim="800000"/>
              <a:headEnd/>
              <a:tailEnd/>
            </a:ln>
          </p:spPr>
        </p:pic>
        <p:pic>
          <p:nvPicPr>
            <p:cNvPr id="10265" name="Picture 48" descr="cl"/>
            <p:cNvPicPr>
              <a:picLocks noChangeAspect="1" noChangeArrowheads="1"/>
            </p:cNvPicPr>
            <p:nvPr/>
          </p:nvPicPr>
          <p:blipFill>
            <a:blip r:embed="rId7"/>
            <a:srcRect/>
            <a:stretch>
              <a:fillRect/>
            </a:stretch>
          </p:blipFill>
          <p:spPr bwMode="auto">
            <a:xfrm>
              <a:off x="4310062" y="3810000"/>
              <a:ext cx="338138" cy="352425"/>
            </a:xfrm>
            <a:prstGeom prst="rect">
              <a:avLst/>
            </a:prstGeom>
            <a:noFill/>
            <a:ln w="9525">
              <a:noFill/>
              <a:miter lim="800000"/>
              <a:headEnd/>
              <a:tailEnd/>
            </a:ln>
          </p:spPr>
        </p:pic>
        <p:pic>
          <p:nvPicPr>
            <p:cNvPr id="10266" name="Picture 48" descr="cl"/>
            <p:cNvPicPr>
              <a:picLocks noChangeAspect="1" noChangeArrowheads="1"/>
            </p:cNvPicPr>
            <p:nvPr/>
          </p:nvPicPr>
          <p:blipFill>
            <a:blip r:embed="rId7"/>
            <a:srcRect/>
            <a:stretch>
              <a:fillRect/>
            </a:stretch>
          </p:blipFill>
          <p:spPr bwMode="auto">
            <a:xfrm>
              <a:off x="4495800" y="4295775"/>
              <a:ext cx="338138" cy="352425"/>
            </a:xfrm>
            <a:prstGeom prst="rect">
              <a:avLst/>
            </a:prstGeom>
            <a:noFill/>
            <a:ln w="9525">
              <a:noFill/>
              <a:miter lim="800000"/>
              <a:headEnd/>
              <a:tailEnd/>
            </a:ln>
          </p:spPr>
        </p:pic>
      </p:grpSp>
      <p:pic>
        <p:nvPicPr>
          <p:cNvPr id="10244" name="Picture 37" descr="ipsp"/>
          <p:cNvPicPr>
            <a:picLocks noChangeAspect="1" noChangeArrowheads="1"/>
          </p:cNvPicPr>
          <p:nvPr/>
        </p:nvPicPr>
        <p:blipFill>
          <a:blip r:embed="rId8"/>
          <a:srcRect/>
          <a:stretch>
            <a:fillRect/>
          </a:stretch>
        </p:blipFill>
        <p:spPr bwMode="auto">
          <a:xfrm>
            <a:off x="4876800" y="5105400"/>
            <a:ext cx="2438400" cy="817563"/>
          </a:xfrm>
          <a:prstGeom prst="rect">
            <a:avLst/>
          </a:prstGeom>
          <a:noFill/>
          <a:ln w="9525">
            <a:noFill/>
            <a:miter lim="800000"/>
            <a:headEnd/>
            <a:tailEnd/>
          </a:ln>
        </p:spPr>
      </p:pic>
      <p:sp>
        <p:nvSpPr>
          <p:cNvPr id="10245" name="Text Box 38"/>
          <p:cNvSpPr txBox="1">
            <a:spLocks noChangeArrowheads="1"/>
          </p:cNvSpPr>
          <p:nvPr/>
        </p:nvSpPr>
        <p:spPr bwMode="auto">
          <a:xfrm>
            <a:off x="4191000" y="5029200"/>
            <a:ext cx="806450" cy="274638"/>
          </a:xfrm>
          <a:prstGeom prst="rect">
            <a:avLst/>
          </a:prstGeom>
          <a:noFill/>
          <a:ln w="9525">
            <a:noFill/>
            <a:miter lim="800000"/>
            <a:headEnd/>
            <a:tailEnd/>
          </a:ln>
        </p:spPr>
        <p:txBody>
          <a:bodyPr>
            <a:spAutoFit/>
          </a:bodyPr>
          <a:lstStyle/>
          <a:p>
            <a:pPr>
              <a:spcBef>
                <a:spcPct val="50000"/>
              </a:spcBef>
            </a:pPr>
            <a:r>
              <a:rPr lang="en-US" sz="1200"/>
              <a:t>-70 mV</a:t>
            </a:r>
          </a:p>
        </p:txBody>
      </p:sp>
      <p:sp>
        <p:nvSpPr>
          <p:cNvPr id="10246" name="Text Box 88"/>
          <p:cNvSpPr txBox="1">
            <a:spLocks noChangeArrowheads="1"/>
          </p:cNvSpPr>
          <p:nvPr/>
        </p:nvSpPr>
        <p:spPr bwMode="auto">
          <a:xfrm>
            <a:off x="6589713" y="5689600"/>
            <a:ext cx="2046287" cy="338138"/>
          </a:xfrm>
          <a:prstGeom prst="rect">
            <a:avLst/>
          </a:prstGeom>
          <a:solidFill>
            <a:schemeClr val="bg1"/>
          </a:solidFill>
          <a:ln w="19050">
            <a:noFill/>
            <a:miter lim="800000"/>
            <a:headEnd/>
            <a:tailEnd/>
          </a:ln>
        </p:spPr>
        <p:txBody>
          <a:bodyPr>
            <a:spAutoFit/>
          </a:bodyPr>
          <a:lstStyle/>
          <a:p>
            <a:pPr>
              <a:spcBef>
                <a:spcPct val="50000"/>
              </a:spcBef>
            </a:pPr>
            <a:r>
              <a:rPr lang="en-US" sz="1600"/>
              <a:t>E</a:t>
            </a:r>
            <a:r>
              <a:rPr lang="en-US" sz="1600" baseline="-25000"/>
              <a:t>GABAA    </a:t>
            </a:r>
            <a:r>
              <a:rPr lang="en-US" sz="1600"/>
              <a:t>= -85 mV</a:t>
            </a:r>
          </a:p>
        </p:txBody>
      </p:sp>
    </p:spTree>
    <p:extLst>
      <p:ext uri="{BB962C8B-B14F-4D97-AF65-F5344CB8AC3E}">
        <p14:creationId xmlns:p14="http://schemas.microsoft.com/office/powerpoint/2010/main" val="1923259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0"/>
          <p:cNvSpPr txBox="1">
            <a:spLocks noChangeArrowheads="1"/>
          </p:cNvSpPr>
          <p:nvPr/>
        </p:nvSpPr>
        <p:spPr bwMode="auto">
          <a:xfrm>
            <a:off x="457200" y="0"/>
            <a:ext cx="8229600" cy="1143000"/>
          </a:xfrm>
          <a:prstGeom prst="rect">
            <a:avLst/>
          </a:prstGeom>
          <a:noFill/>
          <a:ln w="9525">
            <a:noFill/>
            <a:miter lim="800000"/>
            <a:headEnd/>
            <a:tailEnd/>
          </a:ln>
          <a:effectLst/>
        </p:spPr>
        <p:txBody>
          <a:bodyPr anchor="ctr"/>
          <a:lstStyle/>
          <a:p>
            <a:pPr algn="ctr">
              <a:defRPr/>
            </a:pPr>
            <a:r>
              <a:rPr lang="en-US" sz="3000" dirty="0">
                <a:latin typeface="+mj-lt"/>
              </a:rPr>
              <a:t>An alternative form of GABAergic plasticity that depends on changes to intracellular </a:t>
            </a:r>
            <a:r>
              <a:rPr lang="en-US" sz="3000" dirty="0" err="1">
                <a:latin typeface="+mj-lt"/>
              </a:rPr>
              <a:t>Cl</a:t>
            </a:r>
            <a:r>
              <a:rPr lang="en-US" sz="3000" baseline="30000" dirty="0">
                <a:latin typeface="+mj-lt"/>
              </a:rPr>
              <a:t>-</a:t>
            </a:r>
            <a:endParaRPr lang="en-US" sz="3000" kern="0" baseline="30000" dirty="0">
              <a:solidFill>
                <a:schemeClr val="tx2"/>
              </a:solidFill>
              <a:latin typeface="+mj-lt"/>
            </a:endParaRPr>
          </a:p>
        </p:txBody>
      </p:sp>
      <p:grpSp>
        <p:nvGrpSpPr>
          <p:cNvPr id="11267" name="Group 42"/>
          <p:cNvGrpSpPr>
            <a:grpSpLocks/>
          </p:cNvGrpSpPr>
          <p:nvPr/>
        </p:nvGrpSpPr>
        <p:grpSpPr bwMode="auto">
          <a:xfrm>
            <a:off x="609600" y="1371600"/>
            <a:ext cx="8077200" cy="4876800"/>
            <a:chOff x="609600" y="1371600"/>
            <a:chExt cx="8077200" cy="4876800"/>
          </a:xfrm>
        </p:grpSpPr>
        <p:pic>
          <p:nvPicPr>
            <p:cNvPr id="11269" name="Picture 2" descr="membrane"/>
            <p:cNvPicPr>
              <a:picLocks noChangeAspect="1" noChangeArrowheads="1"/>
            </p:cNvPicPr>
            <p:nvPr/>
          </p:nvPicPr>
          <p:blipFill>
            <a:blip r:embed="rId2"/>
            <a:srcRect/>
            <a:stretch>
              <a:fillRect/>
            </a:stretch>
          </p:blipFill>
          <p:spPr bwMode="auto">
            <a:xfrm>
              <a:off x="3505200" y="2743200"/>
              <a:ext cx="4876800" cy="558800"/>
            </a:xfrm>
            <a:prstGeom prst="rect">
              <a:avLst/>
            </a:prstGeom>
            <a:noFill/>
            <a:ln w="9525">
              <a:noFill/>
              <a:miter lim="800000"/>
              <a:headEnd/>
              <a:tailEnd/>
            </a:ln>
          </p:spPr>
        </p:pic>
        <p:pic>
          <p:nvPicPr>
            <p:cNvPr id="11270" name="Picture 4" descr="pyramidWithInhib"/>
            <p:cNvPicPr>
              <a:picLocks noChangeAspect="1" noChangeArrowheads="1"/>
            </p:cNvPicPr>
            <p:nvPr/>
          </p:nvPicPr>
          <p:blipFill>
            <a:blip r:embed="rId3"/>
            <a:srcRect/>
            <a:stretch>
              <a:fillRect/>
            </a:stretch>
          </p:blipFill>
          <p:spPr bwMode="auto">
            <a:xfrm>
              <a:off x="609600" y="1600200"/>
              <a:ext cx="2044700" cy="4648200"/>
            </a:xfrm>
            <a:prstGeom prst="rect">
              <a:avLst/>
            </a:prstGeom>
            <a:noFill/>
            <a:ln w="9525">
              <a:noFill/>
              <a:miter lim="800000"/>
              <a:headEnd/>
              <a:tailEnd/>
            </a:ln>
          </p:spPr>
        </p:pic>
        <p:pic>
          <p:nvPicPr>
            <p:cNvPr id="11271" name="Picture 5" descr="gabaA"/>
            <p:cNvPicPr>
              <a:picLocks noChangeAspect="1" noChangeArrowheads="1"/>
            </p:cNvPicPr>
            <p:nvPr/>
          </p:nvPicPr>
          <p:blipFill>
            <a:blip r:embed="rId4"/>
            <a:srcRect/>
            <a:stretch>
              <a:fillRect/>
            </a:stretch>
          </p:blipFill>
          <p:spPr bwMode="auto">
            <a:xfrm>
              <a:off x="4419600" y="2362200"/>
              <a:ext cx="820738" cy="1130300"/>
            </a:xfrm>
            <a:prstGeom prst="rect">
              <a:avLst/>
            </a:prstGeom>
            <a:noFill/>
            <a:ln w="9525">
              <a:noFill/>
              <a:miter lim="800000"/>
              <a:headEnd/>
              <a:tailEnd/>
            </a:ln>
          </p:spPr>
        </p:pic>
        <p:sp>
          <p:nvSpPr>
            <p:cNvPr id="11272" name="Rectangle 6"/>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11273" name="Line 7"/>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sp>
          <p:nvSpPr>
            <p:cNvPr id="11274" name="Line 8"/>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sp>
          <p:nvSpPr>
            <p:cNvPr id="11275" name="Text Box 11"/>
            <p:cNvSpPr txBox="1">
              <a:spLocks noChangeArrowheads="1"/>
            </p:cNvSpPr>
            <p:nvPr/>
          </p:nvSpPr>
          <p:spPr bwMode="auto">
            <a:xfrm>
              <a:off x="3581400" y="1981200"/>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11276" name="Picture 18" descr="cl"/>
            <p:cNvPicPr>
              <a:picLocks noChangeAspect="1" noChangeArrowheads="1"/>
            </p:cNvPicPr>
            <p:nvPr/>
          </p:nvPicPr>
          <p:blipFill>
            <a:blip r:embed="rId5"/>
            <a:srcRect/>
            <a:stretch>
              <a:fillRect/>
            </a:stretch>
          </p:blipFill>
          <p:spPr bwMode="auto">
            <a:xfrm>
              <a:off x="4419600" y="1752600"/>
              <a:ext cx="338138" cy="352425"/>
            </a:xfrm>
            <a:prstGeom prst="rect">
              <a:avLst/>
            </a:prstGeom>
            <a:noFill/>
            <a:ln w="9525">
              <a:noFill/>
              <a:miter lim="800000"/>
              <a:headEnd/>
              <a:tailEnd/>
            </a:ln>
          </p:spPr>
        </p:pic>
        <p:pic>
          <p:nvPicPr>
            <p:cNvPr id="11277" name="Picture 19" descr="cl"/>
            <p:cNvPicPr>
              <a:picLocks noChangeAspect="1" noChangeArrowheads="1"/>
            </p:cNvPicPr>
            <p:nvPr/>
          </p:nvPicPr>
          <p:blipFill>
            <a:blip r:embed="rId5"/>
            <a:srcRect/>
            <a:stretch>
              <a:fillRect/>
            </a:stretch>
          </p:blipFill>
          <p:spPr bwMode="auto">
            <a:xfrm>
              <a:off x="5410200" y="1752600"/>
              <a:ext cx="338138" cy="352425"/>
            </a:xfrm>
            <a:prstGeom prst="rect">
              <a:avLst/>
            </a:prstGeom>
            <a:noFill/>
            <a:ln w="9525">
              <a:noFill/>
              <a:miter lim="800000"/>
              <a:headEnd/>
              <a:tailEnd/>
            </a:ln>
          </p:spPr>
        </p:pic>
        <p:pic>
          <p:nvPicPr>
            <p:cNvPr id="11278" name="Picture 20" descr="cl"/>
            <p:cNvPicPr>
              <a:picLocks noChangeAspect="1" noChangeArrowheads="1"/>
            </p:cNvPicPr>
            <p:nvPr/>
          </p:nvPicPr>
          <p:blipFill>
            <a:blip r:embed="rId5"/>
            <a:srcRect/>
            <a:stretch>
              <a:fillRect/>
            </a:stretch>
          </p:blipFill>
          <p:spPr bwMode="auto">
            <a:xfrm>
              <a:off x="5638800" y="2209800"/>
              <a:ext cx="338138" cy="352425"/>
            </a:xfrm>
            <a:prstGeom prst="rect">
              <a:avLst/>
            </a:prstGeom>
            <a:noFill/>
            <a:ln w="9525">
              <a:noFill/>
              <a:miter lim="800000"/>
              <a:headEnd/>
              <a:tailEnd/>
            </a:ln>
          </p:spPr>
        </p:pic>
        <p:pic>
          <p:nvPicPr>
            <p:cNvPr id="11279" name="Picture 21" descr="cl"/>
            <p:cNvPicPr>
              <a:picLocks noChangeAspect="1" noChangeArrowheads="1"/>
            </p:cNvPicPr>
            <p:nvPr/>
          </p:nvPicPr>
          <p:blipFill>
            <a:blip r:embed="rId5"/>
            <a:srcRect/>
            <a:stretch>
              <a:fillRect/>
            </a:stretch>
          </p:blipFill>
          <p:spPr bwMode="auto">
            <a:xfrm>
              <a:off x="3962400" y="2362200"/>
              <a:ext cx="338138" cy="352425"/>
            </a:xfrm>
            <a:prstGeom prst="rect">
              <a:avLst/>
            </a:prstGeom>
            <a:noFill/>
            <a:ln w="9525">
              <a:noFill/>
              <a:miter lim="800000"/>
              <a:headEnd/>
              <a:tailEnd/>
            </a:ln>
          </p:spPr>
        </p:pic>
        <p:pic>
          <p:nvPicPr>
            <p:cNvPr id="11280" name="Picture 22" descr="cl"/>
            <p:cNvPicPr>
              <a:picLocks noChangeAspect="1" noChangeArrowheads="1"/>
            </p:cNvPicPr>
            <p:nvPr/>
          </p:nvPicPr>
          <p:blipFill>
            <a:blip r:embed="rId5"/>
            <a:srcRect/>
            <a:stretch>
              <a:fillRect/>
            </a:stretch>
          </p:blipFill>
          <p:spPr bwMode="auto">
            <a:xfrm>
              <a:off x="4876800" y="1905000"/>
              <a:ext cx="338138" cy="352425"/>
            </a:xfrm>
            <a:prstGeom prst="rect">
              <a:avLst/>
            </a:prstGeom>
            <a:noFill/>
            <a:ln w="9525">
              <a:noFill/>
              <a:miter lim="800000"/>
              <a:headEnd/>
              <a:tailEnd/>
            </a:ln>
          </p:spPr>
        </p:pic>
        <p:pic>
          <p:nvPicPr>
            <p:cNvPr id="11281" name="Picture 24" descr="cl"/>
            <p:cNvPicPr>
              <a:picLocks noChangeAspect="1" noChangeArrowheads="1"/>
            </p:cNvPicPr>
            <p:nvPr/>
          </p:nvPicPr>
          <p:blipFill>
            <a:blip r:embed="rId5"/>
            <a:srcRect/>
            <a:stretch>
              <a:fillRect/>
            </a:stretch>
          </p:blipFill>
          <p:spPr bwMode="auto">
            <a:xfrm>
              <a:off x="5105400" y="2133600"/>
              <a:ext cx="338138" cy="352425"/>
            </a:xfrm>
            <a:prstGeom prst="rect">
              <a:avLst/>
            </a:prstGeom>
            <a:noFill/>
            <a:ln w="9525">
              <a:noFill/>
              <a:miter lim="800000"/>
              <a:headEnd/>
              <a:tailEnd/>
            </a:ln>
          </p:spPr>
        </p:pic>
        <p:sp>
          <p:nvSpPr>
            <p:cNvPr id="11282" name="Rectangle 25"/>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pic>
          <p:nvPicPr>
            <p:cNvPr id="11283" name="Picture 26" descr="gabaAArrow"/>
            <p:cNvPicPr>
              <a:picLocks noChangeAspect="1" noChangeArrowheads="1"/>
            </p:cNvPicPr>
            <p:nvPr/>
          </p:nvPicPr>
          <p:blipFill>
            <a:blip r:embed="rId6"/>
            <a:srcRect/>
            <a:stretch>
              <a:fillRect/>
            </a:stretch>
          </p:blipFill>
          <p:spPr bwMode="auto">
            <a:xfrm>
              <a:off x="4413250" y="1866900"/>
              <a:ext cx="825500" cy="2173288"/>
            </a:xfrm>
            <a:prstGeom prst="rect">
              <a:avLst/>
            </a:prstGeom>
            <a:noFill/>
            <a:ln w="9525">
              <a:noFill/>
              <a:miter lim="800000"/>
              <a:headEnd/>
              <a:tailEnd/>
            </a:ln>
          </p:spPr>
        </p:pic>
        <p:pic>
          <p:nvPicPr>
            <p:cNvPr id="11284" name="Picture 27" descr="gabaFit"/>
            <p:cNvPicPr>
              <a:picLocks noChangeAspect="1" noChangeArrowheads="1"/>
            </p:cNvPicPr>
            <p:nvPr/>
          </p:nvPicPr>
          <p:blipFill>
            <a:blip r:embed="rId7"/>
            <a:srcRect/>
            <a:stretch>
              <a:fillRect/>
            </a:stretch>
          </p:blipFill>
          <p:spPr bwMode="auto">
            <a:xfrm>
              <a:off x="4406900" y="2349500"/>
              <a:ext cx="209550" cy="196850"/>
            </a:xfrm>
            <a:prstGeom prst="rect">
              <a:avLst/>
            </a:prstGeom>
            <a:noFill/>
            <a:ln w="9525">
              <a:noFill/>
              <a:miter lim="800000"/>
              <a:headEnd/>
              <a:tailEnd/>
            </a:ln>
          </p:spPr>
        </p:pic>
        <p:pic>
          <p:nvPicPr>
            <p:cNvPr id="11285" name="Picture 29" descr="cl"/>
            <p:cNvPicPr>
              <a:picLocks noChangeAspect="1" noChangeArrowheads="1"/>
            </p:cNvPicPr>
            <p:nvPr/>
          </p:nvPicPr>
          <p:blipFill>
            <a:blip r:embed="rId5"/>
            <a:srcRect/>
            <a:stretch>
              <a:fillRect/>
            </a:stretch>
          </p:blipFill>
          <p:spPr bwMode="auto">
            <a:xfrm>
              <a:off x="4953000" y="3581400"/>
              <a:ext cx="338138" cy="352425"/>
            </a:xfrm>
            <a:prstGeom prst="rect">
              <a:avLst/>
            </a:prstGeom>
            <a:noFill/>
            <a:ln w="9525">
              <a:noFill/>
              <a:miter lim="800000"/>
              <a:headEnd/>
              <a:tailEnd/>
            </a:ln>
          </p:spPr>
        </p:pic>
        <p:sp>
          <p:nvSpPr>
            <p:cNvPr id="11286" name="Text Box 31"/>
            <p:cNvSpPr txBox="1">
              <a:spLocks noChangeArrowheads="1"/>
            </p:cNvSpPr>
            <p:nvPr/>
          </p:nvSpPr>
          <p:spPr bwMode="auto">
            <a:xfrm>
              <a:off x="5257800" y="3124200"/>
              <a:ext cx="304800" cy="457200"/>
            </a:xfrm>
            <a:prstGeom prst="rect">
              <a:avLst/>
            </a:prstGeom>
            <a:noFill/>
            <a:ln w="9525">
              <a:noFill/>
              <a:miter lim="800000"/>
              <a:headEnd/>
              <a:tailEnd/>
            </a:ln>
          </p:spPr>
          <p:txBody>
            <a:bodyPr>
              <a:spAutoFit/>
            </a:bodyPr>
            <a:lstStyle/>
            <a:p>
              <a:pPr>
                <a:spcBef>
                  <a:spcPct val="50000"/>
                </a:spcBef>
              </a:pPr>
              <a:r>
                <a:rPr lang="en-US" sz="2400" b="1">
                  <a:solidFill>
                    <a:srgbClr val="33CC33"/>
                  </a:solidFill>
                </a:rPr>
                <a:t>-</a:t>
              </a:r>
            </a:p>
          </p:txBody>
        </p:sp>
        <p:sp>
          <p:nvSpPr>
            <p:cNvPr id="11287" name="Text Box 36"/>
            <p:cNvSpPr txBox="1">
              <a:spLocks noChangeArrowheads="1"/>
            </p:cNvSpPr>
            <p:nvPr/>
          </p:nvSpPr>
          <p:spPr bwMode="auto">
            <a:xfrm>
              <a:off x="4267200" y="3124200"/>
              <a:ext cx="304800" cy="457200"/>
            </a:xfrm>
            <a:prstGeom prst="rect">
              <a:avLst/>
            </a:prstGeom>
            <a:noFill/>
            <a:ln w="9525">
              <a:noFill/>
              <a:miter lim="800000"/>
              <a:headEnd/>
              <a:tailEnd/>
            </a:ln>
          </p:spPr>
          <p:txBody>
            <a:bodyPr>
              <a:spAutoFit/>
            </a:bodyPr>
            <a:lstStyle/>
            <a:p>
              <a:pPr>
                <a:spcBef>
                  <a:spcPct val="50000"/>
                </a:spcBef>
              </a:pPr>
              <a:r>
                <a:rPr lang="en-US" sz="2400" b="1">
                  <a:solidFill>
                    <a:srgbClr val="33CC33"/>
                  </a:solidFill>
                </a:rPr>
                <a:t>-</a:t>
              </a:r>
            </a:p>
          </p:txBody>
        </p:sp>
        <p:pic>
          <p:nvPicPr>
            <p:cNvPr id="11288" name="Picture 46" descr="cl"/>
            <p:cNvPicPr>
              <a:picLocks noChangeAspect="1" noChangeArrowheads="1"/>
            </p:cNvPicPr>
            <p:nvPr/>
          </p:nvPicPr>
          <p:blipFill>
            <a:blip r:embed="rId5"/>
            <a:srcRect/>
            <a:stretch>
              <a:fillRect/>
            </a:stretch>
          </p:blipFill>
          <p:spPr bwMode="auto">
            <a:xfrm>
              <a:off x="5791200" y="1828800"/>
              <a:ext cx="338138" cy="352425"/>
            </a:xfrm>
            <a:prstGeom prst="rect">
              <a:avLst/>
            </a:prstGeom>
            <a:noFill/>
            <a:ln w="9525">
              <a:noFill/>
              <a:miter lim="800000"/>
              <a:headEnd/>
              <a:tailEnd/>
            </a:ln>
          </p:spPr>
        </p:pic>
        <p:pic>
          <p:nvPicPr>
            <p:cNvPr id="11289" name="Picture 48" descr="cl"/>
            <p:cNvPicPr>
              <a:picLocks noChangeAspect="1" noChangeArrowheads="1"/>
            </p:cNvPicPr>
            <p:nvPr/>
          </p:nvPicPr>
          <p:blipFill>
            <a:blip r:embed="rId5"/>
            <a:srcRect/>
            <a:stretch>
              <a:fillRect/>
            </a:stretch>
          </p:blipFill>
          <p:spPr bwMode="auto">
            <a:xfrm>
              <a:off x="4876800" y="4038600"/>
              <a:ext cx="338138" cy="352425"/>
            </a:xfrm>
            <a:prstGeom prst="rect">
              <a:avLst/>
            </a:prstGeom>
            <a:noFill/>
            <a:ln w="9525">
              <a:noFill/>
              <a:miter lim="800000"/>
              <a:headEnd/>
              <a:tailEnd/>
            </a:ln>
          </p:spPr>
        </p:pic>
        <p:pic>
          <p:nvPicPr>
            <p:cNvPr id="11290" name="Picture 48" descr="cl"/>
            <p:cNvPicPr>
              <a:picLocks noChangeAspect="1" noChangeArrowheads="1"/>
            </p:cNvPicPr>
            <p:nvPr/>
          </p:nvPicPr>
          <p:blipFill>
            <a:blip r:embed="rId5"/>
            <a:srcRect/>
            <a:stretch>
              <a:fillRect/>
            </a:stretch>
          </p:blipFill>
          <p:spPr bwMode="auto">
            <a:xfrm>
              <a:off x="4310062" y="3810000"/>
              <a:ext cx="338138" cy="352425"/>
            </a:xfrm>
            <a:prstGeom prst="rect">
              <a:avLst/>
            </a:prstGeom>
            <a:noFill/>
            <a:ln w="9525">
              <a:noFill/>
              <a:miter lim="800000"/>
              <a:headEnd/>
              <a:tailEnd/>
            </a:ln>
          </p:spPr>
        </p:pic>
        <p:pic>
          <p:nvPicPr>
            <p:cNvPr id="11291" name="Picture 48" descr="cl"/>
            <p:cNvPicPr>
              <a:picLocks noChangeAspect="1" noChangeArrowheads="1"/>
            </p:cNvPicPr>
            <p:nvPr/>
          </p:nvPicPr>
          <p:blipFill>
            <a:blip r:embed="rId5"/>
            <a:srcRect/>
            <a:stretch>
              <a:fillRect/>
            </a:stretch>
          </p:blipFill>
          <p:spPr bwMode="auto">
            <a:xfrm>
              <a:off x="4495800" y="4295775"/>
              <a:ext cx="338138" cy="352425"/>
            </a:xfrm>
            <a:prstGeom prst="rect">
              <a:avLst/>
            </a:prstGeom>
            <a:noFill/>
            <a:ln w="9525">
              <a:noFill/>
              <a:miter lim="800000"/>
              <a:headEnd/>
              <a:tailEnd/>
            </a:ln>
          </p:spPr>
        </p:pic>
        <p:pic>
          <p:nvPicPr>
            <p:cNvPr id="11292" name="Picture 37" descr="ipsp"/>
            <p:cNvPicPr>
              <a:picLocks noChangeAspect="1" noChangeArrowheads="1"/>
            </p:cNvPicPr>
            <p:nvPr/>
          </p:nvPicPr>
          <p:blipFill>
            <a:blip r:embed="rId8"/>
            <a:srcRect/>
            <a:stretch>
              <a:fillRect/>
            </a:stretch>
          </p:blipFill>
          <p:spPr bwMode="auto">
            <a:xfrm>
              <a:off x="4876800" y="5105400"/>
              <a:ext cx="2438400" cy="817563"/>
            </a:xfrm>
            <a:prstGeom prst="rect">
              <a:avLst/>
            </a:prstGeom>
            <a:noFill/>
            <a:ln w="9525">
              <a:noFill/>
              <a:miter lim="800000"/>
              <a:headEnd/>
              <a:tailEnd/>
            </a:ln>
          </p:spPr>
        </p:pic>
        <p:sp>
          <p:nvSpPr>
            <p:cNvPr id="11293" name="Text Box 38"/>
            <p:cNvSpPr txBox="1">
              <a:spLocks noChangeArrowheads="1"/>
            </p:cNvSpPr>
            <p:nvPr/>
          </p:nvSpPr>
          <p:spPr bwMode="auto">
            <a:xfrm>
              <a:off x="4191000" y="5029200"/>
              <a:ext cx="806450" cy="274638"/>
            </a:xfrm>
            <a:prstGeom prst="rect">
              <a:avLst/>
            </a:prstGeom>
            <a:noFill/>
            <a:ln w="9525">
              <a:noFill/>
              <a:miter lim="800000"/>
              <a:headEnd/>
              <a:tailEnd/>
            </a:ln>
          </p:spPr>
          <p:txBody>
            <a:bodyPr>
              <a:spAutoFit/>
            </a:bodyPr>
            <a:lstStyle/>
            <a:p>
              <a:pPr>
                <a:spcBef>
                  <a:spcPct val="50000"/>
                </a:spcBef>
              </a:pPr>
              <a:r>
                <a:rPr lang="en-US" sz="1200"/>
                <a:t>-70 mV</a:t>
              </a:r>
            </a:p>
          </p:txBody>
        </p:sp>
        <p:pic>
          <p:nvPicPr>
            <p:cNvPr id="11294" name="Picture 50" descr="psps"/>
            <p:cNvPicPr>
              <a:picLocks noChangeAspect="1" noChangeArrowheads="1"/>
            </p:cNvPicPr>
            <p:nvPr/>
          </p:nvPicPr>
          <p:blipFill>
            <a:blip r:embed="rId9"/>
            <a:srcRect/>
            <a:stretch>
              <a:fillRect/>
            </a:stretch>
          </p:blipFill>
          <p:spPr bwMode="auto">
            <a:xfrm>
              <a:off x="4873625" y="5118100"/>
              <a:ext cx="2489200" cy="215900"/>
            </a:xfrm>
            <a:prstGeom prst="rect">
              <a:avLst/>
            </a:prstGeom>
            <a:noFill/>
            <a:ln w="9525">
              <a:noFill/>
              <a:miter lim="800000"/>
              <a:headEnd/>
              <a:tailEnd/>
            </a:ln>
          </p:spPr>
        </p:pic>
        <p:pic>
          <p:nvPicPr>
            <p:cNvPr id="11295" name="Picture 48" descr="cl"/>
            <p:cNvPicPr>
              <a:picLocks noChangeAspect="1" noChangeArrowheads="1"/>
            </p:cNvPicPr>
            <p:nvPr/>
          </p:nvPicPr>
          <p:blipFill>
            <a:blip r:embed="rId5"/>
            <a:srcRect/>
            <a:stretch>
              <a:fillRect/>
            </a:stretch>
          </p:blipFill>
          <p:spPr bwMode="auto">
            <a:xfrm>
              <a:off x="5224462" y="3962400"/>
              <a:ext cx="338138" cy="352425"/>
            </a:xfrm>
            <a:prstGeom prst="rect">
              <a:avLst/>
            </a:prstGeom>
            <a:noFill/>
            <a:ln w="9525">
              <a:noFill/>
              <a:miter lim="800000"/>
              <a:headEnd/>
              <a:tailEnd/>
            </a:ln>
          </p:spPr>
        </p:pic>
        <p:pic>
          <p:nvPicPr>
            <p:cNvPr id="11296" name="Picture 48" descr="cl"/>
            <p:cNvPicPr>
              <a:picLocks noChangeAspect="1" noChangeArrowheads="1"/>
            </p:cNvPicPr>
            <p:nvPr/>
          </p:nvPicPr>
          <p:blipFill>
            <a:blip r:embed="rId5"/>
            <a:srcRect/>
            <a:stretch>
              <a:fillRect/>
            </a:stretch>
          </p:blipFill>
          <p:spPr bwMode="auto">
            <a:xfrm>
              <a:off x="4876800" y="4419600"/>
              <a:ext cx="338138" cy="352425"/>
            </a:xfrm>
            <a:prstGeom prst="rect">
              <a:avLst/>
            </a:prstGeom>
            <a:noFill/>
            <a:ln w="9525">
              <a:noFill/>
              <a:miter lim="800000"/>
              <a:headEnd/>
              <a:tailEnd/>
            </a:ln>
          </p:spPr>
        </p:pic>
      </p:grpSp>
      <p:sp>
        <p:nvSpPr>
          <p:cNvPr id="11268" name="Text Box 88"/>
          <p:cNvSpPr txBox="1">
            <a:spLocks noChangeArrowheads="1"/>
          </p:cNvSpPr>
          <p:nvPr/>
        </p:nvSpPr>
        <p:spPr bwMode="auto">
          <a:xfrm>
            <a:off x="6589713" y="5122863"/>
            <a:ext cx="2046287" cy="339725"/>
          </a:xfrm>
          <a:prstGeom prst="rect">
            <a:avLst/>
          </a:prstGeom>
          <a:noFill/>
          <a:ln w="19050">
            <a:noFill/>
            <a:miter lim="800000"/>
            <a:headEnd/>
            <a:tailEnd/>
          </a:ln>
        </p:spPr>
        <p:txBody>
          <a:bodyPr>
            <a:spAutoFit/>
          </a:bodyPr>
          <a:lstStyle/>
          <a:p>
            <a:pPr>
              <a:spcBef>
                <a:spcPct val="50000"/>
              </a:spcBef>
            </a:pPr>
            <a:r>
              <a:rPr lang="en-US" sz="1600">
                <a:solidFill>
                  <a:srgbClr val="00A84C"/>
                </a:solidFill>
              </a:rPr>
              <a:t>E</a:t>
            </a:r>
            <a:r>
              <a:rPr lang="en-US" sz="1600" baseline="-25000">
                <a:solidFill>
                  <a:srgbClr val="00A84C"/>
                </a:solidFill>
              </a:rPr>
              <a:t>GABAA    </a:t>
            </a:r>
            <a:r>
              <a:rPr lang="en-US" sz="1600">
                <a:solidFill>
                  <a:srgbClr val="00A84C"/>
                </a:solidFill>
              </a:rPr>
              <a:t>= -75 mV</a:t>
            </a:r>
          </a:p>
        </p:txBody>
      </p:sp>
    </p:spTree>
    <p:extLst>
      <p:ext uri="{BB962C8B-B14F-4D97-AF65-F5344CB8AC3E}">
        <p14:creationId xmlns:p14="http://schemas.microsoft.com/office/powerpoint/2010/main" val="307977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0"/>
          <p:cNvSpPr txBox="1">
            <a:spLocks noChangeArrowheads="1"/>
          </p:cNvSpPr>
          <p:nvPr/>
        </p:nvSpPr>
        <p:spPr bwMode="auto">
          <a:xfrm>
            <a:off x="457200" y="0"/>
            <a:ext cx="8229600" cy="1143000"/>
          </a:xfrm>
          <a:prstGeom prst="rect">
            <a:avLst/>
          </a:prstGeom>
          <a:noFill/>
          <a:ln w="9525">
            <a:noFill/>
            <a:miter lim="800000"/>
            <a:headEnd/>
            <a:tailEnd/>
          </a:ln>
          <a:effectLst/>
        </p:spPr>
        <p:txBody>
          <a:bodyPr anchor="ctr"/>
          <a:lstStyle/>
          <a:p>
            <a:pPr algn="ctr">
              <a:defRPr/>
            </a:pPr>
            <a:r>
              <a:rPr lang="en-US" sz="3000" dirty="0">
                <a:latin typeface="+mj-lt"/>
              </a:rPr>
              <a:t>An alternative form of GABAergic plasticity that depends on changes to intracellular </a:t>
            </a:r>
            <a:r>
              <a:rPr lang="en-US" sz="3000" dirty="0" err="1">
                <a:latin typeface="+mj-lt"/>
              </a:rPr>
              <a:t>Cl</a:t>
            </a:r>
            <a:r>
              <a:rPr lang="en-US" sz="3000" baseline="30000" dirty="0">
                <a:latin typeface="+mj-lt"/>
              </a:rPr>
              <a:t>-</a:t>
            </a:r>
            <a:endParaRPr lang="en-US" sz="3000" kern="0" baseline="30000" dirty="0">
              <a:solidFill>
                <a:schemeClr val="tx2"/>
              </a:solidFill>
              <a:latin typeface="+mj-lt"/>
            </a:endParaRPr>
          </a:p>
        </p:txBody>
      </p:sp>
      <p:pic>
        <p:nvPicPr>
          <p:cNvPr id="12291" name="Picture 2" descr="membrane"/>
          <p:cNvPicPr>
            <a:picLocks noChangeAspect="1" noChangeArrowheads="1"/>
          </p:cNvPicPr>
          <p:nvPr/>
        </p:nvPicPr>
        <p:blipFill>
          <a:blip r:embed="rId2"/>
          <a:srcRect/>
          <a:stretch>
            <a:fillRect/>
          </a:stretch>
        </p:blipFill>
        <p:spPr bwMode="auto">
          <a:xfrm>
            <a:off x="3505200" y="2743200"/>
            <a:ext cx="4876800" cy="558800"/>
          </a:xfrm>
          <a:prstGeom prst="rect">
            <a:avLst/>
          </a:prstGeom>
          <a:noFill/>
          <a:ln w="9525">
            <a:noFill/>
            <a:miter lim="800000"/>
            <a:headEnd/>
            <a:tailEnd/>
          </a:ln>
        </p:spPr>
      </p:pic>
      <p:pic>
        <p:nvPicPr>
          <p:cNvPr id="12292" name="Picture 4" descr="pyramidWithInhib"/>
          <p:cNvPicPr>
            <a:picLocks noChangeAspect="1" noChangeArrowheads="1"/>
          </p:cNvPicPr>
          <p:nvPr/>
        </p:nvPicPr>
        <p:blipFill>
          <a:blip r:embed="rId3"/>
          <a:srcRect/>
          <a:stretch>
            <a:fillRect/>
          </a:stretch>
        </p:blipFill>
        <p:spPr bwMode="auto">
          <a:xfrm>
            <a:off x="609600" y="1600200"/>
            <a:ext cx="2044700" cy="4648200"/>
          </a:xfrm>
          <a:prstGeom prst="rect">
            <a:avLst/>
          </a:prstGeom>
          <a:noFill/>
          <a:ln w="9525">
            <a:noFill/>
            <a:miter lim="800000"/>
            <a:headEnd/>
            <a:tailEnd/>
          </a:ln>
        </p:spPr>
      </p:pic>
      <p:pic>
        <p:nvPicPr>
          <p:cNvPr id="12293" name="Picture 5" descr="gabaA"/>
          <p:cNvPicPr>
            <a:picLocks noChangeAspect="1" noChangeArrowheads="1"/>
          </p:cNvPicPr>
          <p:nvPr/>
        </p:nvPicPr>
        <p:blipFill>
          <a:blip r:embed="rId4"/>
          <a:srcRect/>
          <a:stretch>
            <a:fillRect/>
          </a:stretch>
        </p:blipFill>
        <p:spPr bwMode="auto">
          <a:xfrm>
            <a:off x="4419600" y="2362200"/>
            <a:ext cx="820738" cy="1130300"/>
          </a:xfrm>
          <a:prstGeom prst="rect">
            <a:avLst/>
          </a:prstGeom>
          <a:noFill/>
          <a:ln w="9525">
            <a:noFill/>
            <a:miter lim="800000"/>
            <a:headEnd/>
            <a:tailEnd/>
          </a:ln>
        </p:spPr>
      </p:pic>
      <p:sp>
        <p:nvSpPr>
          <p:cNvPr id="12294" name="Rectangle 6"/>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12295" name="Line 7"/>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sp>
        <p:nvSpPr>
          <p:cNvPr id="12296" name="Line 8"/>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pic>
        <p:nvPicPr>
          <p:cNvPr id="12297" name="Picture 9" descr="gabaSkew"/>
          <p:cNvPicPr>
            <a:picLocks noChangeAspect="1" noChangeArrowheads="1"/>
          </p:cNvPicPr>
          <p:nvPr/>
        </p:nvPicPr>
        <p:blipFill>
          <a:blip r:embed="rId5"/>
          <a:srcRect/>
          <a:stretch>
            <a:fillRect/>
          </a:stretch>
        </p:blipFill>
        <p:spPr bwMode="auto">
          <a:xfrm>
            <a:off x="4267200" y="2133600"/>
            <a:ext cx="207963" cy="193675"/>
          </a:xfrm>
          <a:prstGeom prst="rect">
            <a:avLst/>
          </a:prstGeom>
          <a:noFill/>
          <a:ln w="9525">
            <a:noFill/>
            <a:miter lim="800000"/>
            <a:headEnd/>
            <a:tailEnd/>
          </a:ln>
        </p:spPr>
      </p:pic>
      <p:sp>
        <p:nvSpPr>
          <p:cNvPr id="12298" name="Text Box 11"/>
          <p:cNvSpPr txBox="1">
            <a:spLocks noChangeArrowheads="1"/>
          </p:cNvSpPr>
          <p:nvPr/>
        </p:nvSpPr>
        <p:spPr bwMode="auto">
          <a:xfrm>
            <a:off x="3581400" y="1981200"/>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12299" name="Picture 18" descr="cl"/>
          <p:cNvPicPr>
            <a:picLocks noChangeAspect="1" noChangeArrowheads="1"/>
          </p:cNvPicPr>
          <p:nvPr/>
        </p:nvPicPr>
        <p:blipFill>
          <a:blip r:embed="rId6"/>
          <a:srcRect/>
          <a:stretch>
            <a:fillRect/>
          </a:stretch>
        </p:blipFill>
        <p:spPr bwMode="auto">
          <a:xfrm>
            <a:off x="4419600" y="1752600"/>
            <a:ext cx="338138" cy="352425"/>
          </a:xfrm>
          <a:prstGeom prst="rect">
            <a:avLst/>
          </a:prstGeom>
          <a:noFill/>
          <a:ln w="9525">
            <a:noFill/>
            <a:miter lim="800000"/>
            <a:headEnd/>
            <a:tailEnd/>
          </a:ln>
        </p:spPr>
      </p:pic>
      <p:pic>
        <p:nvPicPr>
          <p:cNvPr id="12300" name="Picture 19" descr="cl"/>
          <p:cNvPicPr>
            <a:picLocks noChangeAspect="1" noChangeArrowheads="1"/>
          </p:cNvPicPr>
          <p:nvPr/>
        </p:nvPicPr>
        <p:blipFill>
          <a:blip r:embed="rId6"/>
          <a:srcRect/>
          <a:stretch>
            <a:fillRect/>
          </a:stretch>
        </p:blipFill>
        <p:spPr bwMode="auto">
          <a:xfrm>
            <a:off x="5410200" y="1752600"/>
            <a:ext cx="338138" cy="352425"/>
          </a:xfrm>
          <a:prstGeom prst="rect">
            <a:avLst/>
          </a:prstGeom>
          <a:noFill/>
          <a:ln w="9525">
            <a:noFill/>
            <a:miter lim="800000"/>
            <a:headEnd/>
            <a:tailEnd/>
          </a:ln>
        </p:spPr>
      </p:pic>
      <p:pic>
        <p:nvPicPr>
          <p:cNvPr id="12301" name="Picture 20" descr="cl"/>
          <p:cNvPicPr>
            <a:picLocks noChangeAspect="1" noChangeArrowheads="1"/>
          </p:cNvPicPr>
          <p:nvPr/>
        </p:nvPicPr>
        <p:blipFill>
          <a:blip r:embed="rId6"/>
          <a:srcRect/>
          <a:stretch>
            <a:fillRect/>
          </a:stretch>
        </p:blipFill>
        <p:spPr bwMode="auto">
          <a:xfrm>
            <a:off x="5638800" y="2209800"/>
            <a:ext cx="338138" cy="352425"/>
          </a:xfrm>
          <a:prstGeom prst="rect">
            <a:avLst/>
          </a:prstGeom>
          <a:noFill/>
          <a:ln w="9525">
            <a:noFill/>
            <a:miter lim="800000"/>
            <a:headEnd/>
            <a:tailEnd/>
          </a:ln>
        </p:spPr>
      </p:pic>
      <p:pic>
        <p:nvPicPr>
          <p:cNvPr id="12302" name="Picture 21" descr="cl"/>
          <p:cNvPicPr>
            <a:picLocks noChangeAspect="1" noChangeArrowheads="1"/>
          </p:cNvPicPr>
          <p:nvPr/>
        </p:nvPicPr>
        <p:blipFill>
          <a:blip r:embed="rId6"/>
          <a:srcRect/>
          <a:stretch>
            <a:fillRect/>
          </a:stretch>
        </p:blipFill>
        <p:spPr bwMode="auto">
          <a:xfrm>
            <a:off x="3962400" y="2362200"/>
            <a:ext cx="338138" cy="352425"/>
          </a:xfrm>
          <a:prstGeom prst="rect">
            <a:avLst/>
          </a:prstGeom>
          <a:noFill/>
          <a:ln w="9525">
            <a:noFill/>
            <a:miter lim="800000"/>
            <a:headEnd/>
            <a:tailEnd/>
          </a:ln>
        </p:spPr>
      </p:pic>
      <p:pic>
        <p:nvPicPr>
          <p:cNvPr id="12303" name="Picture 22" descr="cl"/>
          <p:cNvPicPr>
            <a:picLocks noChangeAspect="1" noChangeArrowheads="1"/>
          </p:cNvPicPr>
          <p:nvPr/>
        </p:nvPicPr>
        <p:blipFill>
          <a:blip r:embed="rId6"/>
          <a:srcRect/>
          <a:stretch>
            <a:fillRect/>
          </a:stretch>
        </p:blipFill>
        <p:spPr bwMode="auto">
          <a:xfrm>
            <a:off x="4876800" y="1905000"/>
            <a:ext cx="338138" cy="352425"/>
          </a:xfrm>
          <a:prstGeom prst="rect">
            <a:avLst/>
          </a:prstGeom>
          <a:noFill/>
          <a:ln w="9525">
            <a:noFill/>
            <a:miter lim="800000"/>
            <a:headEnd/>
            <a:tailEnd/>
          </a:ln>
        </p:spPr>
      </p:pic>
      <p:pic>
        <p:nvPicPr>
          <p:cNvPr id="12304" name="Picture 24" descr="cl"/>
          <p:cNvPicPr>
            <a:picLocks noChangeAspect="1" noChangeArrowheads="1"/>
          </p:cNvPicPr>
          <p:nvPr/>
        </p:nvPicPr>
        <p:blipFill>
          <a:blip r:embed="rId6"/>
          <a:srcRect/>
          <a:stretch>
            <a:fillRect/>
          </a:stretch>
        </p:blipFill>
        <p:spPr bwMode="auto">
          <a:xfrm>
            <a:off x="5105400" y="2133600"/>
            <a:ext cx="338138" cy="352425"/>
          </a:xfrm>
          <a:prstGeom prst="rect">
            <a:avLst/>
          </a:prstGeom>
          <a:noFill/>
          <a:ln w="9525">
            <a:noFill/>
            <a:miter lim="800000"/>
            <a:headEnd/>
            <a:tailEnd/>
          </a:ln>
        </p:spPr>
      </p:pic>
      <p:sp>
        <p:nvSpPr>
          <p:cNvPr id="12305" name="Rectangle 25"/>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pic>
        <p:nvPicPr>
          <p:cNvPr id="12306" name="Picture 46" descr="cl"/>
          <p:cNvPicPr>
            <a:picLocks noChangeAspect="1" noChangeArrowheads="1"/>
          </p:cNvPicPr>
          <p:nvPr/>
        </p:nvPicPr>
        <p:blipFill>
          <a:blip r:embed="rId6"/>
          <a:srcRect/>
          <a:stretch>
            <a:fillRect/>
          </a:stretch>
        </p:blipFill>
        <p:spPr bwMode="auto">
          <a:xfrm>
            <a:off x="5791200" y="1828800"/>
            <a:ext cx="338138" cy="352425"/>
          </a:xfrm>
          <a:prstGeom prst="rect">
            <a:avLst/>
          </a:prstGeom>
          <a:noFill/>
          <a:ln w="9525">
            <a:noFill/>
            <a:miter lim="800000"/>
            <a:headEnd/>
            <a:tailEnd/>
          </a:ln>
        </p:spPr>
      </p:pic>
      <p:pic>
        <p:nvPicPr>
          <p:cNvPr id="12307" name="Picture 29" descr="cl"/>
          <p:cNvPicPr>
            <a:picLocks noChangeAspect="1" noChangeArrowheads="1"/>
          </p:cNvPicPr>
          <p:nvPr/>
        </p:nvPicPr>
        <p:blipFill>
          <a:blip r:embed="rId6"/>
          <a:srcRect/>
          <a:stretch>
            <a:fillRect/>
          </a:stretch>
        </p:blipFill>
        <p:spPr bwMode="auto">
          <a:xfrm>
            <a:off x="4953000" y="3581400"/>
            <a:ext cx="338138" cy="352425"/>
          </a:xfrm>
          <a:prstGeom prst="rect">
            <a:avLst/>
          </a:prstGeom>
          <a:noFill/>
          <a:ln w="9525">
            <a:noFill/>
            <a:miter lim="800000"/>
            <a:headEnd/>
            <a:tailEnd/>
          </a:ln>
        </p:spPr>
      </p:pic>
      <p:pic>
        <p:nvPicPr>
          <p:cNvPr id="12308" name="Picture 48" descr="cl"/>
          <p:cNvPicPr>
            <a:picLocks noChangeAspect="1" noChangeArrowheads="1"/>
          </p:cNvPicPr>
          <p:nvPr/>
        </p:nvPicPr>
        <p:blipFill>
          <a:blip r:embed="rId6"/>
          <a:srcRect/>
          <a:stretch>
            <a:fillRect/>
          </a:stretch>
        </p:blipFill>
        <p:spPr bwMode="auto">
          <a:xfrm>
            <a:off x="4876800" y="4038600"/>
            <a:ext cx="338138" cy="352425"/>
          </a:xfrm>
          <a:prstGeom prst="rect">
            <a:avLst/>
          </a:prstGeom>
          <a:noFill/>
          <a:ln w="9525">
            <a:noFill/>
            <a:miter lim="800000"/>
            <a:headEnd/>
            <a:tailEnd/>
          </a:ln>
        </p:spPr>
      </p:pic>
      <p:pic>
        <p:nvPicPr>
          <p:cNvPr id="12309" name="Picture 48" descr="cl"/>
          <p:cNvPicPr>
            <a:picLocks noChangeAspect="1" noChangeArrowheads="1"/>
          </p:cNvPicPr>
          <p:nvPr/>
        </p:nvPicPr>
        <p:blipFill>
          <a:blip r:embed="rId6"/>
          <a:srcRect/>
          <a:stretch>
            <a:fillRect/>
          </a:stretch>
        </p:blipFill>
        <p:spPr bwMode="auto">
          <a:xfrm>
            <a:off x="4310063" y="3810000"/>
            <a:ext cx="338137" cy="352425"/>
          </a:xfrm>
          <a:prstGeom prst="rect">
            <a:avLst/>
          </a:prstGeom>
          <a:noFill/>
          <a:ln w="9525">
            <a:noFill/>
            <a:miter lim="800000"/>
            <a:headEnd/>
            <a:tailEnd/>
          </a:ln>
        </p:spPr>
      </p:pic>
      <p:pic>
        <p:nvPicPr>
          <p:cNvPr id="12310" name="Picture 48" descr="cl"/>
          <p:cNvPicPr>
            <a:picLocks noChangeAspect="1" noChangeArrowheads="1"/>
          </p:cNvPicPr>
          <p:nvPr/>
        </p:nvPicPr>
        <p:blipFill>
          <a:blip r:embed="rId6"/>
          <a:srcRect/>
          <a:stretch>
            <a:fillRect/>
          </a:stretch>
        </p:blipFill>
        <p:spPr bwMode="auto">
          <a:xfrm>
            <a:off x="4495800" y="4295775"/>
            <a:ext cx="338138" cy="352425"/>
          </a:xfrm>
          <a:prstGeom prst="rect">
            <a:avLst/>
          </a:prstGeom>
          <a:noFill/>
          <a:ln w="9525">
            <a:noFill/>
            <a:miter lim="800000"/>
            <a:headEnd/>
            <a:tailEnd/>
          </a:ln>
        </p:spPr>
      </p:pic>
      <p:pic>
        <p:nvPicPr>
          <p:cNvPr id="12311" name="Picture 48" descr="cl"/>
          <p:cNvPicPr>
            <a:picLocks noChangeAspect="1" noChangeArrowheads="1"/>
          </p:cNvPicPr>
          <p:nvPr/>
        </p:nvPicPr>
        <p:blipFill>
          <a:blip r:embed="rId6"/>
          <a:srcRect/>
          <a:stretch>
            <a:fillRect/>
          </a:stretch>
        </p:blipFill>
        <p:spPr bwMode="auto">
          <a:xfrm>
            <a:off x="4876800" y="4419600"/>
            <a:ext cx="338138" cy="352425"/>
          </a:xfrm>
          <a:prstGeom prst="rect">
            <a:avLst/>
          </a:prstGeom>
          <a:noFill/>
          <a:ln w="9525">
            <a:noFill/>
            <a:miter lim="800000"/>
            <a:headEnd/>
            <a:tailEnd/>
          </a:ln>
        </p:spPr>
      </p:pic>
      <p:pic>
        <p:nvPicPr>
          <p:cNvPr id="12312" name="Picture 48" descr="cl"/>
          <p:cNvPicPr>
            <a:picLocks noChangeAspect="1" noChangeArrowheads="1"/>
          </p:cNvPicPr>
          <p:nvPr/>
        </p:nvPicPr>
        <p:blipFill>
          <a:blip r:embed="rId6"/>
          <a:srcRect/>
          <a:stretch>
            <a:fillRect/>
          </a:stretch>
        </p:blipFill>
        <p:spPr bwMode="auto">
          <a:xfrm>
            <a:off x="5224463" y="3962400"/>
            <a:ext cx="338137" cy="352425"/>
          </a:xfrm>
          <a:prstGeom prst="rect">
            <a:avLst/>
          </a:prstGeom>
          <a:noFill/>
          <a:ln w="9525">
            <a:noFill/>
            <a:miter lim="800000"/>
            <a:headEnd/>
            <a:tailEnd/>
          </a:ln>
        </p:spPr>
      </p:pic>
      <p:pic>
        <p:nvPicPr>
          <p:cNvPr id="12313" name="Picture 37" descr="ipsp"/>
          <p:cNvPicPr>
            <a:picLocks noChangeAspect="1" noChangeArrowheads="1"/>
          </p:cNvPicPr>
          <p:nvPr/>
        </p:nvPicPr>
        <p:blipFill>
          <a:blip r:embed="rId7"/>
          <a:srcRect/>
          <a:stretch>
            <a:fillRect/>
          </a:stretch>
        </p:blipFill>
        <p:spPr bwMode="auto">
          <a:xfrm>
            <a:off x="4876800" y="5105400"/>
            <a:ext cx="2438400" cy="817563"/>
          </a:xfrm>
          <a:prstGeom prst="rect">
            <a:avLst/>
          </a:prstGeom>
          <a:noFill/>
          <a:ln w="9525">
            <a:noFill/>
            <a:miter lim="800000"/>
            <a:headEnd/>
            <a:tailEnd/>
          </a:ln>
        </p:spPr>
      </p:pic>
      <p:sp>
        <p:nvSpPr>
          <p:cNvPr id="12314" name="Text Box 38"/>
          <p:cNvSpPr txBox="1">
            <a:spLocks noChangeArrowheads="1"/>
          </p:cNvSpPr>
          <p:nvPr/>
        </p:nvSpPr>
        <p:spPr bwMode="auto">
          <a:xfrm>
            <a:off x="4191000" y="5029200"/>
            <a:ext cx="806450" cy="274638"/>
          </a:xfrm>
          <a:prstGeom prst="rect">
            <a:avLst/>
          </a:prstGeom>
          <a:noFill/>
          <a:ln w="9525">
            <a:noFill/>
            <a:miter lim="800000"/>
            <a:headEnd/>
            <a:tailEnd/>
          </a:ln>
        </p:spPr>
        <p:txBody>
          <a:bodyPr>
            <a:spAutoFit/>
          </a:bodyPr>
          <a:lstStyle/>
          <a:p>
            <a:pPr>
              <a:spcBef>
                <a:spcPct val="50000"/>
              </a:spcBef>
            </a:pPr>
            <a:r>
              <a:rPr lang="en-US" sz="1200"/>
              <a:t>-70 mV</a:t>
            </a:r>
          </a:p>
        </p:txBody>
      </p:sp>
      <p:pic>
        <p:nvPicPr>
          <p:cNvPr id="12315" name="Picture 50" descr="psps"/>
          <p:cNvPicPr>
            <a:picLocks noChangeAspect="1" noChangeArrowheads="1"/>
          </p:cNvPicPr>
          <p:nvPr/>
        </p:nvPicPr>
        <p:blipFill>
          <a:blip r:embed="rId8"/>
          <a:srcRect/>
          <a:stretch>
            <a:fillRect/>
          </a:stretch>
        </p:blipFill>
        <p:spPr bwMode="auto">
          <a:xfrm>
            <a:off x="4873625" y="5118100"/>
            <a:ext cx="2489200" cy="215900"/>
          </a:xfrm>
          <a:prstGeom prst="rect">
            <a:avLst/>
          </a:prstGeom>
          <a:noFill/>
          <a:ln w="9525">
            <a:noFill/>
            <a:miter lim="800000"/>
            <a:headEnd/>
            <a:tailEnd/>
          </a:ln>
        </p:spPr>
      </p:pic>
      <p:sp>
        <p:nvSpPr>
          <p:cNvPr id="12316" name="Text Box 88"/>
          <p:cNvSpPr txBox="1">
            <a:spLocks noChangeArrowheads="1"/>
          </p:cNvSpPr>
          <p:nvPr/>
        </p:nvSpPr>
        <p:spPr bwMode="auto">
          <a:xfrm>
            <a:off x="6589713" y="5122863"/>
            <a:ext cx="2046287" cy="339725"/>
          </a:xfrm>
          <a:prstGeom prst="rect">
            <a:avLst/>
          </a:prstGeom>
          <a:noFill/>
          <a:ln w="19050">
            <a:noFill/>
            <a:miter lim="800000"/>
            <a:headEnd/>
            <a:tailEnd/>
          </a:ln>
        </p:spPr>
        <p:txBody>
          <a:bodyPr>
            <a:spAutoFit/>
          </a:bodyPr>
          <a:lstStyle/>
          <a:p>
            <a:pPr>
              <a:spcBef>
                <a:spcPct val="50000"/>
              </a:spcBef>
            </a:pPr>
            <a:r>
              <a:rPr lang="en-US" sz="1600">
                <a:solidFill>
                  <a:srgbClr val="00A84C"/>
                </a:solidFill>
              </a:rPr>
              <a:t>E</a:t>
            </a:r>
            <a:r>
              <a:rPr lang="en-US" sz="1600" baseline="-25000">
                <a:solidFill>
                  <a:srgbClr val="00A84C"/>
                </a:solidFill>
              </a:rPr>
              <a:t>GABAA    </a:t>
            </a:r>
            <a:r>
              <a:rPr lang="en-US" sz="1600">
                <a:solidFill>
                  <a:srgbClr val="00A84C"/>
                </a:solidFill>
              </a:rPr>
              <a:t>= -75 mV</a:t>
            </a:r>
          </a:p>
        </p:txBody>
      </p:sp>
    </p:spTree>
    <p:extLst>
      <p:ext uri="{BB962C8B-B14F-4D97-AF65-F5344CB8AC3E}">
        <p14:creationId xmlns:p14="http://schemas.microsoft.com/office/powerpoint/2010/main" val="2831010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0"/>
          <p:cNvSpPr txBox="1">
            <a:spLocks noChangeArrowheads="1"/>
          </p:cNvSpPr>
          <p:nvPr/>
        </p:nvSpPr>
        <p:spPr bwMode="auto">
          <a:xfrm>
            <a:off x="457200" y="0"/>
            <a:ext cx="8229600" cy="1143000"/>
          </a:xfrm>
          <a:prstGeom prst="rect">
            <a:avLst/>
          </a:prstGeom>
          <a:noFill/>
          <a:ln w="9525">
            <a:noFill/>
            <a:miter lim="800000"/>
            <a:headEnd/>
            <a:tailEnd/>
          </a:ln>
          <a:effectLst/>
        </p:spPr>
        <p:txBody>
          <a:bodyPr anchor="ctr"/>
          <a:lstStyle/>
          <a:p>
            <a:pPr algn="ctr">
              <a:defRPr/>
            </a:pPr>
            <a:r>
              <a:rPr lang="en-US" sz="3000" dirty="0">
                <a:latin typeface="+mj-lt"/>
              </a:rPr>
              <a:t>An alternative form of GABAergic plasticity that depends on changes to intracellular </a:t>
            </a:r>
            <a:r>
              <a:rPr lang="en-US" sz="3000" dirty="0" err="1">
                <a:latin typeface="+mj-lt"/>
              </a:rPr>
              <a:t>Cl</a:t>
            </a:r>
            <a:r>
              <a:rPr lang="en-US" sz="3000" baseline="30000" dirty="0">
                <a:latin typeface="+mj-lt"/>
              </a:rPr>
              <a:t>-</a:t>
            </a:r>
            <a:endParaRPr lang="en-US" sz="3000" kern="0" baseline="30000" dirty="0">
              <a:solidFill>
                <a:schemeClr val="tx2"/>
              </a:solidFill>
              <a:latin typeface="+mj-lt"/>
            </a:endParaRPr>
          </a:p>
        </p:txBody>
      </p:sp>
      <p:pic>
        <p:nvPicPr>
          <p:cNvPr id="13315" name="Picture 2" descr="membrane"/>
          <p:cNvPicPr>
            <a:picLocks noChangeAspect="1" noChangeArrowheads="1"/>
          </p:cNvPicPr>
          <p:nvPr/>
        </p:nvPicPr>
        <p:blipFill>
          <a:blip r:embed="rId2"/>
          <a:srcRect/>
          <a:stretch>
            <a:fillRect/>
          </a:stretch>
        </p:blipFill>
        <p:spPr bwMode="auto">
          <a:xfrm>
            <a:off x="3505200" y="2743200"/>
            <a:ext cx="4876800" cy="558800"/>
          </a:xfrm>
          <a:prstGeom prst="rect">
            <a:avLst/>
          </a:prstGeom>
          <a:noFill/>
          <a:ln w="9525">
            <a:noFill/>
            <a:miter lim="800000"/>
            <a:headEnd/>
            <a:tailEnd/>
          </a:ln>
        </p:spPr>
      </p:pic>
      <p:pic>
        <p:nvPicPr>
          <p:cNvPr id="13316" name="Picture 4" descr="pyramidWithInhib"/>
          <p:cNvPicPr>
            <a:picLocks noChangeAspect="1" noChangeArrowheads="1"/>
          </p:cNvPicPr>
          <p:nvPr/>
        </p:nvPicPr>
        <p:blipFill>
          <a:blip r:embed="rId3"/>
          <a:srcRect/>
          <a:stretch>
            <a:fillRect/>
          </a:stretch>
        </p:blipFill>
        <p:spPr bwMode="auto">
          <a:xfrm>
            <a:off x="609600" y="1600200"/>
            <a:ext cx="2044700" cy="4648200"/>
          </a:xfrm>
          <a:prstGeom prst="rect">
            <a:avLst/>
          </a:prstGeom>
          <a:noFill/>
          <a:ln w="9525">
            <a:noFill/>
            <a:miter lim="800000"/>
            <a:headEnd/>
            <a:tailEnd/>
          </a:ln>
        </p:spPr>
      </p:pic>
      <p:pic>
        <p:nvPicPr>
          <p:cNvPr id="13317" name="Picture 5" descr="gabaA"/>
          <p:cNvPicPr>
            <a:picLocks noChangeAspect="1" noChangeArrowheads="1"/>
          </p:cNvPicPr>
          <p:nvPr/>
        </p:nvPicPr>
        <p:blipFill>
          <a:blip r:embed="rId4"/>
          <a:srcRect/>
          <a:stretch>
            <a:fillRect/>
          </a:stretch>
        </p:blipFill>
        <p:spPr bwMode="auto">
          <a:xfrm>
            <a:off x="4419600" y="2362200"/>
            <a:ext cx="820738" cy="1130300"/>
          </a:xfrm>
          <a:prstGeom prst="rect">
            <a:avLst/>
          </a:prstGeom>
          <a:noFill/>
          <a:ln w="9525">
            <a:noFill/>
            <a:miter lim="800000"/>
            <a:headEnd/>
            <a:tailEnd/>
          </a:ln>
        </p:spPr>
      </p:pic>
      <p:sp>
        <p:nvSpPr>
          <p:cNvPr id="13318" name="Rectangle 6"/>
          <p:cNvSpPr>
            <a:spLocks noChangeArrowheads="1"/>
          </p:cNvSpPr>
          <p:nvPr/>
        </p:nvSpPr>
        <p:spPr bwMode="auto">
          <a:xfrm>
            <a:off x="1827213" y="2211388"/>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13319" name="Line 7"/>
          <p:cNvSpPr>
            <a:spLocks noChangeShapeType="1"/>
          </p:cNvSpPr>
          <p:nvPr/>
        </p:nvSpPr>
        <p:spPr bwMode="auto">
          <a:xfrm flipV="1">
            <a:off x="2286000" y="1371600"/>
            <a:ext cx="914400" cy="838200"/>
          </a:xfrm>
          <a:prstGeom prst="line">
            <a:avLst/>
          </a:prstGeom>
          <a:noFill/>
          <a:ln w="19050">
            <a:solidFill>
              <a:srgbClr val="800000"/>
            </a:solidFill>
            <a:prstDash val="dash"/>
            <a:round/>
            <a:headEnd/>
            <a:tailEnd/>
          </a:ln>
        </p:spPr>
        <p:txBody>
          <a:bodyPr/>
          <a:lstStyle/>
          <a:p>
            <a:endParaRPr lang="en-GB"/>
          </a:p>
        </p:txBody>
      </p:sp>
      <p:sp>
        <p:nvSpPr>
          <p:cNvPr id="13320" name="Line 8"/>
          <p:cNvSpPr>
            <a:spLocks noChangeShapeType="1"/>
          </p:cNvSpPr>
          <p:nvPr/>
        </p:nvSpPr>
        <p:spPr bwMode="auto">
          <a:xfrm>
            <a:off x="2286000" y="2514600"/>
            <a:ext cx="914400" cy="3733800"/>
          </a:xfrm>
          <a:prstGeom prst="line">
            <a:avLst/>
          </a:prstGeom>
          <a:noFill/>
          <a:ln w="19050">
            <a:solidFill>
              <a:srgbClr val="800000"/>
            </a:solidFill>
            <a:prstDash val="dash"/>
            <a:round/>
            <a:headEnd/>
            <a:tailEnd/>
          </a:ln>
        </p:spPr>
        <p:txBody>
          <a:bodyPr/>
          <a:lstStyle/>
          <a:p>
            <a:endParaRPr lang="en-GB"/>
          </a:p>
        </p:txBody>
      </p:sp>
      <p:sp>
        <p:nvSpPr>
          <p:cNvPr id="13321" name="Text Box 11"/>
          <p:cNvSpPr txBox="1">
            <a:spLocks noChangeArrowheads="1"/>
          </p:cNvSpPr>
          <p:nvPr/>
        </p:nvSpPr>
        <p:spPr bwMode="auto">
          <a:xfrm>
            <a:off x="3581400" y="1981200"/>
            <a:ext cx="838200" cy="304800"/>
          </a:xfrm>
          <a:prstGeom prst="rect">
            <a:avLst/>
          </a:prstGeom>
          <a:noFill/>
          <a:ln w="19050">
            <a:noFill/>
            <a:miter lim="800000"/>
            <a:headEnd/>
            <a:tailEnd/>
          </a:ln>
        </p:spPr>
        <p:txBody>
          <a:bodyPr>
            <a:spAutoFit/>
          </a:bodyPr>
          <a:lstStyle/>
          <a:p>
            <a:pPr>
              <a:spcBef>
                <a:spcPct val="50000"/>
              </a:spcBef>
            </a:pPr>
            <a:r>
              <a:rPr lang="en-US" sz="1400" b="1">
                <a:solidFill>
                  <a:srgbClr val="FF0000"/>
                </a:solidFill>
              </a:rPr>
              <a:t>GABA</a:t>
            </a:r>
          </a:p>
        </p:txBody>
      </p:sp>
      <p:pic>
        <p:nvPicPr>
          <p:cNvPr id="13322" name="Picture 18" descr="cl"/>
          <p:cNvPicPr>
            <a:picLocks noChangeAspect="1" noChangeArrowheads="1"/>
          </p:cNvPicPr>
          <p:nvPr/>
        </p:nvPicPr>
        <p:blipFill>
          <a:blip r:embed="rId5"/>
          <a:srcRect/>
          <a:stretch>
            <a:fillRect/>
          </a:stretch>
        </p:blipFill>
        <p:spPr bwMode="auto">
          <a:xfrm>
            <a:off x="4419600" y="1752600"/>
            <a:ext cx="338138" cy="352425"/>
          </a:xfrm>
          <a:prstGeom prst="rect">
            <a:avLst/>
          </a:prstGeom>
          <a:noFill/>
          <a:ln w="9525">
            <a:noFill/>
            <a:miter lim="800000"/>
            <a:headEnd/>
            <a:tailEnd/>
          </a:ln>
        </p:spPr>
      </p:pic>
      <p:pic>
        <p:nvPicPr>
          <p:cNvPr id="13323" name="Picture 19" descr="cl"/>
          <p:cNvPicPr>
            <a:picLocks noChangeAspect="1" noChangeArrowheads="1"/>
          </p:cNvPicPr>
          <p:nvPr/>
        </p:nvPicPr>
        <p:blipFill>
          <a:blip r:embed="rId5"/>
          <a:srcRect/>
          <a:stretch>
            <a:fillRect/>
          </a:stretch>
        </p:blipFill>
        <p:spPr bwMode="auto">
          <a:xfrm>
            <a:off x="5410200" y="1752600"/>
            <a:ext cx="338138" cy="352425"/>
          </a:xfrm>
          <a:prstGeom prst="rect">
            <a:avLst/>
          </a:prstGeom>
          <a:noFill/>
          <a:ln w="9525">
            <a:noFill/>
            <a:miter lim="800000"/>
            <a:headEnd/>
            <a:tailEnd/>
          </a:ln>
        </p:spPr>
      </p:pic>
      <p:pic>
        <p:nvPicPr>
          <p:cNvPr id="13324" name="Picture 20" descr="cl"/>
          <p:cNvPicPr>
            <a:picLocks noChangeAspect="1" noChangeArrowheads="1"/>
          </p:cNvPicPr>
          <p:nvPr/>
        </p:nvPicPr>
        <p:blipFill>
          <a:blip r:embed="rId5"/>
          <a:srcRect/>
          <a:stretch>
            <a:fillRect/>
          </a:stretch>
        </p:blipFill>
        <p:spPr bwMode="auto">
          <a:xfrm>
            <a:off x="5638800" y="2209800"/>
            <a:ext cx="338138" cy="352425"/>
          </a:xfrm>
          <a:prstGeom prst="rect">
            <a:avLst/>
          </a:prstGeom>
          <a:noFill/>
          <a:ln w="9525">
            <a:noFill/>
            <a:miter lim="800000"/>
            <a:headEnd/>
            <a:tailEnd/>
          </a:ln>
        </p:spPr>
      </p:pic>
      <p:pic>
        <p:nvPicPr>
          <p:cNvPr id="13325" name="Picture 21" descr="cl"/>
          <p:cNvPicPr>
            <a:picLocks noChangeAspect="1" noChangeArrowheads="1"/>
          </p:cNvPicPr>
          <p:nvPr/>
        </p:nvPicPr>
        <p:blipFill>
          <a:blip r:embed="rId5"/>
          <a:srcRect/>
          <a:stretch>
            <a:fillRect/>
          </a:stretch>
        </p:blipFill>
        <p:spPr bwMode="auto">
          <a:xfrm>
            <a:off x="3962400" y="2362200"/>
            <a:ext cx="338138" cy="352425"/>
          </a:xfrm>
          <a:prstGeom prst="rect">
            <a:avLst/>
          </a:prstGeom>
          <a:noFill/>
          <a:ln w="9525">
            <a:noFill/>
            <a:miter lim="800000"/>
            <a:headEnd/>
            <a:tailEnd/>
          </a:ln>
        </p:spPr>
      </p:pic>
      <p:pic>
        <p:nvPicPr>
          <p:cNvPr id="13326" name="Picture 22" descr="cl"/>
          <p:cNvPicPr>
            <a:picLocks noChangeAspect="1" noChangeArrowheads="1"/>
          </p:cNvPicPr>
          <p:nvPr/>
        </p:nvPicPr>
        <p:blipFill>
          <a:blip r:embed="rId5"/>
          <a:srcRect/>
          <a:stretch>
            <a:fillRect/>
          </a:stretch>
        </p:blipFill>
        <p:spPr bwMode="auto">
          <a:xfrm>
            <a:off x="4876800" y="1905000"/>
            <a:ext cx="338138" cy="352425"/>
          </a:xfrm>
          <a:prstGeom prst="rect">
            <a:avLst/>
          </a:prstGeom>
          <a:noFill/>
          <a:ln w="9525">
            <a:noFill/>
            <a:miter lim="800000"/>
            <a:headEnd/>
            <a:tailEnd/>
          </a:ln>
        </p:spPr>
      </p:pic>
      <p:pic>
        <p:nvPicPr>
          <p:cNvPr id="13327" name="Picture 24" descr="cl"/>
          <p:cNvPicPr>
            <a:picLocks noChangeAspect="1" noChangeArrowheads="1"/>
          </p:cNvPicPr>
          <p:nvPr/>
        </p:nvPicPr>
        <p:blipFill>
          <a:blip r:embed="rId5"/>
          <a:srcRect/>
          <a:stretch>
            <a:fillRect/>
          </a:stretch>
        </p:blipFill>
        <p:spPr bwMode="auto">
          <a:xfrm>
            <a:off x="5105400" y="2133600"/>
            <a:ext cx="338138" cy="352425"/>
          </a:xfrm>
          <a:prstGeom prst="rect">
            <a:avLst/>
          </a:prstGeom>
          <a:noFill/>
          <a:ln w="9525">
            <a:noFill/>
            <a:miter lim="800000"/>
            <a:headEnd/>
            <a:tailEnd/>
          </a:ln>
        </p:spPr>
      </p:pic>
      <p:sp>
        <p:nvSpPr>
          <p:cNvPr id="13328" name="Rectangle 25"/>
          <p:cNvSpPr>
            <a:spLocks noChangeArrowheads="1"/>
          </p:cNvSpPr>
          <p:nvPr/>
        </p:nvSpPr>
        <p:spPr bwMode="auto">
          <a:xfrm>
            <a:off x="3200400" y="1371600"/>
            <a:ext cx="5486400" cy="4876800"/>
          </a:xfrm>
          <a:prstGeom prst="rect">
            <a:avLst/>
          </a:prstGeom>
          <a:noFill/>
          <a:ln w="19050">
            <a:solidFill>
              <a:srgbClr val="800000"/>
            </a:solidFill>
            <a:prstDash val="dash"/>
            <a:miter lim="800000"/>
            <a:headEnd/>
            <a:tailEnd/>
          </a:ln>
        </p:spPr>
        <p:txBody>
          <a:bodyPr wrap="none" anchor="ctr"/>
          <a:lstStyle/>
          <a:p>
            <a:endParaRPr lang="en-GB"/>
          </a:p>
        </p:txBody>
      </p:sp>
      <p:pic>
        <p:nvPicPr>
          <p:cNvPr id="13329" name="Picture 46" descr="cl"/>
          <p:cNvPicPr>
            <a:picLocks noChangeAspect="1" noChangeArrowheads="1"/>
          </p:cNvPicPr>
          <p:nvPr/>
        </p:nvPicPr>
        <p:blipFill>
          <a:blip r:embed="rId5"/>
          <a:srcRect/>
          <a:stretch>
            <a:fillRect/>
          </a:stretch>
        </p:blipFill>
        <p:spPr bwMode="auto">
          <a:xfrm>
            <a:off x="5791200" y="1828800"/>
            <a:ext cx="338138" cy="352425"/>
          </a:xfrm>
          <a:prstGeom prst="rect">
            <a:avLst/>
          </a:prstGeom>
          <a:noFill/>
          <a:ln w="9525">
            <a:noFill/>
            <a:miter lim="800000"/>
            <a:headEnd/>
            <a:tailEnd/>
          </a:ln>
        </p:spPr>
      </p:pic>
      <p:sp>
        <p:nvSpPr>
          <p:cNvPr id="13330" name="Text Box 29"/>
          <p:cNvSpPr txBox="1">
            <a:spLocks noChangeArrowheads="1"/>
          </p:cNvSpPr>
          <p:nvPr/>
        </p:nvSpPr>
        <p:spPr bwMode="auto">
          <a:xfrm>
            <a:off x="5202238" y="3203575"/>
            <a:ext cx="304800" cy="457200"/>
          </a:xfrm>
          <a:prstGeom prst="rect">
            <a:avLst/>
          </a:prstGeom>
          <a:noFill/>
          <a:ln w="9525">
            <a:noFill/>
            <a:miter lim="800000"/>
            <a:headEnd/>
            <a:tailEnd/>
          </a:ln>
        </p:spPr>
        <p:txBody>
          <a:bodyPr>
            <a:spAutoFit/>
          </a:bodyPr>
          <a:lstStyle/>
          <a:p>
            <a:pPr>
              <a:spcBef>
                <a:spcPct val="50000"/>
              </a:spcBef>
            </a:pPr>
            <a:r>
              <a:rPr lang="en-US" sz="2400" b="1">
                <a:solidFill>
                  <a:srgbClr val="FF0000"/>
                </a:solidFill>
              </a:rPr>
              <a:t>+</a:t>
            </a:r>
          </a:p>
        </p:txBody>
      </p:sp>
      <p:sp>
        <p:nvSpPr>
          <p:cNvPr id="13331" name="Text Box 47"/>
          <p:cNvSpPr txBox="1">
            <a:spLocks noChangeArrowheads="1"/>
          </p:cNvSpPr>
          <p:nvPr/>
        </p:nvSpPr>
        <p:spPr bwMode="auto">
          <a:xfrm>
            <a:off x="5386388" y="3205163"/>
            <a:ext cx="304800" cy="457200"/>
          </a:xfrm>
          <a:prstGeom prst="rect">
            <a:avLst/>
          </a:prstGeom>
          <a:noFill/>
          <a:ln w="9525">
            <a:noFill/>
            <a:miter lim="800000"/>
            <a:headEnd/>
            <a:tailEnd/>
          </a:ln>
        </p:spPr>
        <p:txBody>
          <a:bodyPr>
            <a:spAutoFit/>
          </a:bodyPr>
          <a:lstStyle/>
          <a:p>
            <a:pPr>
              <a:spcBef>
                <a:spcPct val="50000"/>
              </a:spcBef>
            </a:pPr>
            <a:r>
              <a:rPr lang="en-US" sz="2400" b="1">
                <a:solidFill>
                  <a:srgbClr val="FF0000"/>
                </a:solidFill>
              </a:rPr>
              <a:t>+</a:t>
            </a:r>
          </a:p>
        </p:txBody>
      </p:sp>
      <p:sp>
        <p:nvSpPr>
          <p:cNvPr id="13332" name="Text Box 48"/>
          <p:cNvSpPr txBox="1">
            <a:spLocks noChangeArrowheads="1"/>
          </p:cNvSpPr>
          <p:nvPr/>
        </p:nvSpPr>
        <p:spPr bwMode="auto">
          <a:xfrm>
            <a:off x="4114800" y="3205163"/>
            <a:ext cx="304800" cy="457200"/>
          </a:xfrm>
          <a:prstGeom prst="rect">
            <a:avLst/>
          </a:prstGeom>
          <a:noFill/>
          <a:ln w="9525">
            <a:noFill/>
            <a:miter lim="800000"/>
            <a:headEnd/>
            <a:tailEnd/>
          </a:ln>
        </p:spPr>
        <p:txBody>
          <a:bodyPr>
            <a:spAutoFit/>
          </a:bodyPr>
          <a:lstStyle/>
          <a:p>
            <a:pPr>
              <a:spcBef>
                <a:spcPct val="50000"/>
              </a:spcBef>
            </a:pPr>
            <a:r>
              <a:rPr lang="en-US" sz="2400" b="1">
                <a:solidFill>
                  <a:srgbClr val="FF0000"/>
                </a:solidFill>
              </a:rPr>
              <a:t>+</a:t>
            </a:r>
          </a:p>
        </p:txBody>
      </p:sp>
      <p:sp>
        <p:nvSpPr>
          <p:cNvPr id="13333" name="Text Box 49"/>
          <p:cNvSpPr txBox="1">
            <a:spLocks noChangeArrowheads="1"/>
          </p:cNvSpPr>
          <p:nvPr/>
        </p:nvSpPr>
        <p:spPr bwMode="auto">
          <a:xfrm>
            <a:off x="4298950" y="3206750"/>
            <a:ext cx="304800" cy="457200"/>
          </a:xfrm>
          <a:prstGeom prst="rect">
            <a:avLst/>
          </a:prstGeom>
          <a:noFill/>
          <a:ln w="9525">
            <a:noFill/>
            <a:miter lim="800000"/>
            <a:headEnd/>
            <a:tailEnd/>
          </a:ln>
        </p:spPr>
        <p:txBody>
          <a:bodyPr>
            <a:spAutoFit/>
          </a:bodyPr>
          <a:lstStyle/>
          <a:p>
            <a:pPr>
              <a:spcBef>
                <a:spcPct val="50000"/>
              </a:spcBef>
            </a:pPr>
            <a:r>
              <a:rPr lang="en-US" sz="2400" b="1">
                <a:solidFill>
                  <a:srgbClr val="FF0000"/>
                </a:solidFill>
              </a:rPr>
              <a:t>+</a:t>
            </a:r>
          </a:p>
        </p:txBody>
      </p:sp>
      <p:pic>
        <p:nvPicPr>
          <p:cNvPr id="13334" name="Picture 44" descr="gabaAarrowRev"/>
          <p:cNvPicPr>
            <a:picLocks noChangeAspect="1" noChangeArrowheads="1"/>
          </p:cNvPicPr>
          <p:nvPr/>
        </p:nvPicPr>
        <p:blipFill>
          <a:blip r:embed="rId6"/>
          <a:srcRect/>
          <a:stretch>
            <a:fillRect/>
          </a:stretch>
        </p:blipFill>
        <p:spPr bwMode="auto">
          <a:xfrm>
            <a:off x="4414838" y="1814513"/>
            <a:ext cx="830262" cy="2203450"/>
          </a:xfrm>
          <a:prstGeom prst="rect">
            <a:avLst/>
          </a:prstGeom>
          <a:noFill/>
          <a:ln w="9525">
            <a:noFill/>
            <a:miter lim="800000"/>
            <a:headEnd/>
            <a:tailEnd/>
          </a:ln>
        </p:spPr>
      </p:pic>
      <p:pic>
        <p:nvPicPr>
          <p:cNvPr id="13335" name="Picture 31" descr="ipsp"/>
          <p:cNvPicPr>
            <a:picLocks noChangeAspect="1" noChangeArrowheads="1"/>
          </p:cNvPicPr>
          <p:nvPr/>
        </p:nvPicPr>
        <p:blipFill>
          <a:blip r:embed="rId7"/>
          <a:srcRect/>
          <a:stretch>
            <a:fillRect/>
          </a:stretch>
        </p:blipFill>
        <p:spPr bwMode="auto">
          <a:xfrm>
            <a:off x="4876800" y="5105400"/>
            <a:ext cx="2438400" cy="817563"/>
          </a:xfrm>
          <a:prstGeom prst="rect">
            <a:avLst/>
          </a:prstGeom>
          <a:noFill/>
          <a:ln w="9525">
            <a:noFill/>
            <a:miter lim="800000"/>
            <a:headEnd/>
            <a:tailEnd/>
          </a:ln>
        </p:spPr>
      </p:pic>
      <p:sp>
        <p:nvSpPr>
          <p:cNvPr id="13336" name="Text Box 32"/>
          <p:cNvSpPr txBox="1">
            <a:spLocks noChangeArrowheads="1"/>
          </p:cNvSpPr>
          <p:nvPr/>
        </p:nvSpPr>
        <p:spPr bwMode="auto">
          <a:xfrm>
            <a:off x="4191000" y="5029200"/>
            <a:ext cx="806450" cy="274638"/>
          </a:xfrm>
          <a:prstGeom prst="rect">
            <a:avLst/>
          </a:prstGeom>
          <a:noFill/>
          <a:ln w="9525">
            <a:noFill/>
            <a:miter lim="800000"/>
            <a:headEnd/>
            <a:tailEnd/>
          </a:ln>
        </p:spPr>
        <p:txBody>
          <a:bodyPr>
            <a:spAutoFit/>
          </a:bodyPr>
          <a:lstStyle/>
          <a:p>
            <a:pPr>
              <a:spcBef>
                <a:spcPct val="50000"/>
              </a:spcBef>
            </a:pPr>
            <a:r>
              <a:rPr lang="en-US" sz="1200"/>
              <a:t>-70 mV</a:t>
            </a:r>
          </a:p>
        </p:txBody>
      </p:sp>
      <p:pic>
        <p:nvPicPr>
          <p:cNvPr id="13337" name="Picture 37" descr="psps"/>
          <p:cNvPicPr>
            <a:picLocks noChangeAspect="1" noChangeArrowheads="1"/>
          </p:cNvPicPr>
          <p:nvPr/>
        </p:nvPicPr>
        <p:blipFill>
          <a:blip r:embed="rId8"/>
          <a:srcRect/>
          <a:stretch>
            <a:fillRect/>
          </a:stretch>
        </p:blipFill>
        <p:spPr bwMode="auto">
          <a:xfrm>
            <a:off x="4864100" y="5118100"/>
            <a:ext cx="2489200" cy="215900"/>
          </a:xfrm>
          <a:prstGeom prst="rect">
            <a:avLst/>
          </a:prstGeom>
          <a:noFill/>
          <a:ln w="9525">
            <a:noFill/>
            <a:miter lim="800000"/>
            <a:headEnd/>
            <a:tailEnd/>
          </a:ln>
        </p:spPr>
      </p:pic>
      <p:pic>
        <p:nvPicPr>
          <p:cNvPr id="13338" name="Picture 43" descr="pspsExcite"/>
          <p:cNvPicPr>
            <a:picLocks noChangeAspect="1" noChangeArrowheads="1"/>
          </p:cNvPicPr>
          <p:nvPr/>
        </p:nvPicPr>
        <p:blipFill>
          <a:blip r:embed="rId9"/>
          <a:srcRect/>
          <a:stretch>
            <a:fillRect/>
          </a:stretch>
        </p:blipFill>
        <p:spPr bwMode="auto">
          <a:xfrm>
            <a:off x="4857750" y="4705350"/>
            <a:ext cx="2505075" cy="438150"/>
          </a:xfrm>
          <a:prstGeom prst="rect">
            <a:avLst/>
          </a:prstGeom>
          <a:noFill/>
          <a:ln w="9525">
            <a:noFill/>
            <a:miter lim="800000"/>
            <a:headEnd/>
            <a:tailEnd/>
          </a:ln>
        </p:spPr>
      </p:pic>
      <p:pic>
        <p:nvPicPr>
          <p:cNvPr id="13339" name="Picture 29" descr="cl"/>
          <p:cNvPicPr>
            <a:picLocks noChangeAspect="1" noChangeArrowheads="1"/>
          </p:cNvPicPr>
          <p:nvPr/>
        </p:nvPicPr>
        <p:blipFill>
          <a:blip r:embed="rId5"/>
          <a:srcRect/>
          <a:stretch>
            <a:fillRect/>
          </a:stretch>
        </p:blipFill>
        <p:spPr bwMode="auto">
          <a:xfrm>
            <a:off x="4953000" y="3581400"/>
            <a:ext cx="338138" cy="352425"/>
          </a:xfrm>
          <a:prstGeom prst="rect">
            <a:avLst/>
          </a:prstGeom>
          <a:noFill/>
          <a:ln w="9525">
            <a:noFill/>
            <a:miter lim="800000"/>
            <a:headEnd/>
            <a:tailEnd/>
          </a:ln>
        </p:spPr>
      </p:pic>
      <p:pic>
        <p:nvPicPr>
          <p:cNvPr id="13340" name="Picture 48" descr="cl"/>
          <p:cNvPicPr>
            <a:picLocks noChangeAspect="1" noChangeArrowheads="1"/>
          </p:cNvPicPr>
          <p:nvPr/>
        </p:nvPicPr>
        <p:blipFill>
          <a:blip r:embed="rId5"/>
          <a:srcRect/>
          <a:stretch>
            <a:fillRect/>
          </a:stretch>
        </p:blipFill>
        <p:spPr bwMode="auto">
          <a:xfrm>
            <a:off x="4876800" y="4038600"/>
            <a:ext cx="338138" cy="352425"/>
          </a:xfrm>
          <a:prstGeom prst="rect">
            <a:avLst/>
          </a:prstGeom>
          <a:noFill/>
          <a:ln w="9525">
            <a:noFill/>
            <a:miter lim="800000"/>
            <a:headEnd/>
            <a:tailEnd/>
          </a:ln>
        </p:spPr>
      </p:pic>
      <p:pic>
        <p:nvPicPr>
          <p:cNvPr id="13341" name="Picture 48" descr="cl"/>
          <p:cNvPicPr>
            <a:picLocks noChangeAspect="1" noChangeArrowheads="1"/>
          </p:cNvPicPr>
          <p:nvPr/>
        </p:nvPicPr>
        <p:blipFill>
          <a:blip r:embed="rId5"/>
          <a:srcRect/>
          <a:stretch>
            <a:fillRect/>
          </a:stretch>
        </p:blipFill>
        <p:spPr bwMode="auto">
          <a:xfrm>
            <a:off x="4310063" y="3810000"/>
            <a:ext cx="338137" cy="352425"/>
          </a:xfrm>
          <a:prstGeom prst="rect">
            <a:avLst/>
          </a:prstGeom>
          <a:noFill/>
          <a:ln w="9525">
            <a:noFill/>
            <a:miter lim="800000"/>
            <a:headEnd/>
            <a:tailEnd/>
          </a:ln>
        </p:spPr>
      </p:pic>
      <p:pic>
        <p:nvPicPr>
          <p:cNvPr id="13342" name="Picture 48" descr="cl"/>
          <p:cNvPicPr>
            <a:picLocks noChangeAspect="1" noChangeArrowheads="1"/>
          </p:cNvPicPr>
          <p:nvPr/>
        </p:nvPicPr>
        <p:blipFill>
          <a:blip r:embed="rId5"/>
          <a:srcRect/>
          <a:stretch>
            <a:fillRect/>
          </a:stretch>
        </p:blipFill>
        <p:spPr bwMode="auto">
          <a:xfrm>
            <a:off x="4495800" y="4295775"/>
            <a:ext cx="338138" cy="352425"/>
          </a:xfrm>
          <a:prstGeom prst="rect">
            <a:avLst/>
          </a:prstGeom>
          <a:noFill/>
          <a:ln w="9525">
            <a:noFill/>
            <a:miter lim="800000"/>
            <a:headEnd/>
            <a:tailEnd/>
          </a:ln>
        </p:spPr>
      </p:pic>
      <p:pic>
        <p:nvPicPr>
          <p:cNvPr id="13343" name="Picture 62" descr="cl"/>
          <p:cNvPicPr>
            <a:picLocks noChangeAspect="1" noChangeArrowheads="1"/>
          </p:cNvPicPr>
          <p:nvPr/>
        </p:nvPicPr>
        <p:blipFill>
          <a:blip r:embed="rId5"/>
          <a:srcRect/>
          <a:stretch>
            <a:fillRect/>
          </a:stretch>
        </p:blipFill>
        <p:spPr bwMode="auto">
          <a:xfrm>
            <a:off x="4876800" y="4419600"/>
            <a:ext cx="338138" cy="352425"/>
          </a:xfrm>
          <a:prstGeom prst="rect">
            <a:avLst/>
          </a:prstGeom>
          <a:noFill/>
          <a:ln w="9525">
            <a:noFill/>
            <a:miter lim="800000"/>
            <a:headEnd/>
            <a:tailEnd/>
          </a:ln>
        </p:spPr>
      </p:pic>
      <p:pic>
        <p:nvPicPr>
          <p:cNvPr id="13344" name="Picture 48" descr="cl"/>
          <p:cNvPicPr>
            <a:picLocks noChangeAspect="1" noChangeArrowheads="1"/>
          </p:cNvPicPr>
          <p:nvPr/>
        </p:nvPicPr>
        <p:blipFill>
          <a:blip r:embed="rId5"/>
          <a:srcRect/>
          <a:stretch>
            <a:fillRect/>
          </a:stretch>
        </p:blipFill>
        <p:spPr bwMode="auto">
          <a:xfrm>
            <a:off x="5224463" y="3962400"/>
            <a:ext cx="338137" cy="352425"/>
          </a:xfrm>
          <a:prstGeom prst="rect">
            <a:avLst/>
          </a:prstGeom>
          <a:noFill/>
          <a:ln w="9525">
            <a:noFill/>
            <a:miter lim="800000"/>
            <a:headEnd/>
            <a:tailEnd/>
          </a:ln>
        </p:spPr>
      </p:pic>
      <p:sp>
        <p:nvSpPr>
          <p:cNvPr id="13345" name="Text Box 88"/>
          <p:cNvSpPr txBox="1">
            <a:spLocks noChangeArrowheads="1"/>
          </p:cNvSpPr>
          <p:nvPr/>
        </p:nvSpPr>
        <p:spPr bwMode="auto">
          <a:xfrm>
            <a:off x="6589713" y="4586288"/>
            <a:ext cx="2046287" cy="338137"/>
          </a:xfrm>
          <a:prstGeom prst="rect">
            <a:avLst/>
          </a:prstGeom>
          <a:noFill/>
          <a:ln w="19050">
            <a:noFill/>
            <a:miter lim="800000"/>
            <a:headEnd/>
            <a:tailEnd/>
          </a:ln>
        </p:spPr>
        <p:txBody>
          <a:bodyPr>
            <a:spAutoFit/>
          </a:bodyPr>
          <a:lstStyle/>
          <a:p>
            <a:pPr>
              <a:spcBef>
                <a:spcPct val="50000"/>
              </a:spcBef>
            </a:pPr>
            <a:r>
              <a:rPr lang="en-US" sz="1600">
                <a:solidFill>
                  <a:srgbClr val="FF0000"/>
                </a:solidFill>
              </a:rPr>
              <a:t>E</a:t>
            </a:r>
            <a:r>
              <a:rPr lang="en-US" sz="1600" baseline="-25000">
                <a:solidFill>
                  <a:srgbClr val="FF0000"/>
                </a:solidFill>
              </a:rPr>
              <a:t>GABAA    </a:t>
            </a:r>
            <a:r>
              <a:rPr lang="en-US" sz="1600">
                <a:solidFill>
                  <a:srgbClr val="FF0000"/>
                </a:solidFill>
              </a:rPr>
              <a:t>= -65 mV</a:t>
            </a:r>
          </a:p>
        </p:txBody>
      </p:sp>
    </p:spTree>
    <p:extLst>
      <p:ext uri="{BB962C8B-B14F-4D97-AF65-F5344CB8AC3E}">
        <p14:creationId xmlns:p14="http://schemas.microsoft.com/office/powerpoint/2010/main" val="1234341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36624E-37B5-934F-892D-C8B689DCED9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9BA6B015-5A83-774D-ACFA-C3B1D3B1C1AA}"/>
              </a:ext>
            </a:extLst>
          </p:cNvPr>
          <p:cNvPicPr>
            <a:picLocks noChangeAspect="1"/>
          </p:cNvPicPr>
          <p:nvPr/>
        </p:nvPicPr>
        <p:blipFill>
          <a:blip r:embed="rId3"/>
          <a:stretch>
            <a:fillRect/>
          </a:stretch>
        </p:blipFill>
        <p:spPr>
          <a:xfrm>
            <a:off x="0" y="0"/>
            <a:ext cx="10325816" cy="6959600"/>
          </a:xfrm>
          <a:prstGeom prst="rect">
            <a:avLst/>
          </a:prstGeom>
        </p:spPr>
      </p:pic>
      <p:sp>
        <p:nvSpPr>
          <p:cNvPr id="4" name="Title 1">
            <a:extLst>
              <a:ext uri="{FF2B5EF4-FFF2-40B4-BE49-F238E27FC236}">
                <a16:creationId xmlns:a16="http://schemas.microsoft.com/office/drawing/2014/main" id="{0D343019-62E4-1140-8905-EE45B03E0ED3}"/>
              </a:ext>
            </a:extLst>
          </p:cNvPr>
          <p:cNvSpPr txBox="1">
            <a:spLocks/>
          </p:cNvSpPr>
          <p:nvPr/>
        </p:nvSpPr>
        <p:spPr>
          <a:xfrm>
            <a:off x="4619178" y="0"/>
            <a:ext cx="4937760" cy="1143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a:solidFill>
                  <a:schemeClr val="bg1"/>
                </a:solidFill>
              </a:rPr>
              <a:t>University of Cape Town</a:t>
            </a:r>
          </a:p>
        </p:txBody>
      </p:sp>
    </p:spTree>
    <p:extLst>
      <p:ext uri="{BB962C8B-B14F-4D97-AF65-F5344CB8AC3E}">
        <p14:creationId xmlns:p14="http://schemas.microsoft.com/office/powerpoint/2010/main" val="3856385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810" y="322585"/>
            <a:ext cx="7886700" cy="1325563"/>
          </a:xfrm>
        </p:spPr>
        <p:txBody>
          <a:bodyPr/>
          <a:lstStyle/>
          <a:p>
            <a:r>
              <a:rPr lang="en-US" dirty="0"/>
              <a:t>Talk outline</a:t>
            </a:r>
          </a:p>
        </p:txBody>
      </p:sp>
      <p:sp>
        <p:nvSpPr>
          <p:cNvPr id="3" name="Content Placeholder 2"/>
          <p:cNvSpPr>
            <a:spLocks noGrp="1"/>
          </p:cNvSpPr>
          <p:nvPr>
            <p:ph idx="1"/>
          </p:nvPr>
        </p:nvSpPr>
        <p:spPr>
          <a:xfrm>
            <a:off x="1762965" y="2078037"/>
            <a:ext cx="6965945" cy="2701925"/>
          </a:xfrm>
        </p:spPr>
        <p:txBody>
          <a:bodyPr>
            <a:normAutofit/>
          </a:bodyPr>
          <a:lstStyle/>
          <a:p>
            <a:r>
              <a:rPr lang="en-US" sz="2400" dirty="0">
                <a:solidFill>
                  <a:schemeClr val="bg1">
                    <a:lumMod val="75000"/>
                  </a:schemeClr>
                </a:solidFill>
              </a:rPr>
              <a:t>Inhibitory synaptic plasticity and chloride</a:t>
            </a:r>
          </a:p>
          <a:p>
            <a:r>
              <a:rPr lang="en-US" sz="2400" dirty="0"/>
              <a:t>Chloride dynamics modulate neuronal output</a:t>
            </a:r>
          </a:p>
          <a:p>
            <a:r>
              <a:rPr lang="en-US" sz="2400" dirty="0">
                <a:solidFill>
                  <a:schemeClr val="bg1">
                    <a:lumMod val="75000"/>
                  </a:schemeClr>
                </a:solidFill>
              </a:rPr>
              <a:t>GABAergic signaling becomes excitatory during seizures</a:t>
            </a:r>
          </a:p>
          <a:p>
            <a:r>
              <a:rPr lang="en-US" sz="2400" dirty="0">
                <a:solidFill>
                  <a:schemeClr val="bg1">
                    <a:lumMod val="75000"/>
                  </a:schemeClr>
                </a:solidFill>
              </a:rPr>
              <a:t>Relevance for the management of persistent seizures.</a:t>
            </a:r>
          </a:p>
          <a:p>
            <a:endParaRPr lang="en-US" sz="2400" dirty="0"/>
          </a:p>
          <a:p>
            <a:pPr marL="0" indent="0">
              <a:buNone/>
            </a:pPr>
            <a:endParaRPr lang="en-US" sz="2400" dirty="0"/>
          </a:p>
          <a:p>
            <a:endParaRPr lang="en-US" sz="2400" dirty="0"/>
          </a:p>
        </p:txBody>
      </p:sp>
      <p:pic>
        <p:nvPicPr>
          <p:cNvPr id="4" name="Picture 18" descr="pyramidWithInhib"/>
          <p:cNvPicPr>
            <a:picLocks noChangeAspect="1" noChangeArrowheads="1"/>
          </p:cNvPicPr>
          <p:nvPr/>
        </p:nvPicPr>
        <p:blipFill>
          <a:blip r:embed="rId2">
            <a:alphaModFix amt="11000"/>
          </a:blip>
          <a:srcRect/>
          <a:stretch>
            <a:fillRect/>
          </a:stretch>
        </p:blipFill>
        <p:spPr bwMode="auto">
          <a:xfrm>
            <a:off x="0" y="322585"/>
            <a:ext cx="2874869" cy="6535415"/>
          </a:xfrm>
          <a:prstGeom prst="rect">
            <a:avLst/>
          </a:prstGeom>
          <a:noFill/>
          <a:ln w="9525">
            <a:noFill/>
            <a:miter lim="800000"/>
            <a:headEnd/>
            <a:tailEnd/>
          </a:ln>
        </p:spPr>
      </p:pic>
    </p:spTree>
    <p:extLst>
      <p:ext uri="{BB962C8B-B14F-4D97-AF65-F5344CB8AC3E}">
        <p14:creationId xmlns:p14="http://schemas.microsoft.com/office/powerpoint/2010/main" val="12177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0"/>
            <a:ext cx="8229600" cy="1143000"/>
          </a:xfrm>
        </p:spPr>
        <p:txBody>
          <a:bodyPr>
            <a:normAutofit/>
          </a:bodyPr>
          <a:lstStyle/>
          <a:p>
            <a:r>
              <a:rPr lang="en-US" sz="2800" dirty="0"/>
              <a:t>Assessing GABAergic transmission </a:t>
            </a:r>
            <a:r>
              <a:rPr lang="en-US" sz="2800" dirty="0" err="1"/>
              <a:t>utilising</a:t>
            </a:r>
            <a:r>
              <a:rPr lang="en-US" sz="2800" dirty="0"/>
              <a:t> gramicidin perforated patch-clamp technology</a:t>
            </a:r>
            <a:endParaRPr lang="en-US" sz="2800" baseline="-25000" dirty="0"/>
          </a:p>
        </p:txBody>
      </p:sp>
      <p:pic>
        <p:nvPicPr>
          <p:cNvPr id="56323" name="Picture 3" descr="pyramidWithInhib"/>
          <p:cNvPicPr>
            <a:picLocks noChangeAspect="1" noChangeArrowheads="1"/>
          </p:cNvPicPr>
          <p:nvPr/>
        </p:nvPicPr>
        <p:blipFill>
          <a:blip r:embed="rId3" cstate="print"/>
          <a:srcRect/>
          <a:stretch>
            <a:fillRect/>
          </a:stretch>
        </p:blipFill>
        <p:spPr bwMode="auto">
          <a:xfrm>
            <a:off x="546101" y="2220879"/>
            <a:ext cx="1874308" cy="3877057"/>
          </a:xfrm>
          <a:prstGeom prst="rect">
            <a:avLst/>
          </a:prstGeom>
          <a:noFill/>
        </p:spPr>
      </p:pic>
      <p:pic>
        <p:nvPicPr>
          <p:cNvPr id="56361" name="Picture 36"/>
          <p:cNvPicPr>
            <a:picLocks noChangeAspect="1" noChangeArrowheads="1"/>
          </p:cNvPicPr>
          <p:nvPr/>
        </p:nvPicPr>
        <p:blipFill>
          <a:blip r:embed="rId4">
            <a:lum bright="-12000" contrast="36000"/>
          </a:blip>
          <a:srcRect/>
          <a:stretch>
            <a:fillRect/>
          </a:stretch>
        </p:blipFill>
        <p:spPr bwMode="auto">
          <a:xfrm>
            <a:off x="2908300" y="1322297"/>
            <a:ext cx="2724149" cy="1961004"/>
          </a:xfrm>
          <a:prstGeom prst="rect">
            <a:avLst/>
          </a:prstGeom>
          <a:noFill/>
          <a:ln w="9525">
            <a:noFill/>
            <a:round/>
            <a:headEnd/>
            <a:tailEnd/>
          </a:ln>
        </p:spPr>
      </p:pic>
      <p:pic>
        <p:nvPicPr>
          <p:cNvPr id="56391" name="Picture 71" descr="gramicidin"/>
          <p:cNvPicPr>
            <a:picLocks noChangeAspect="1" noChangeArrowheads="1"/>
          </p:cNvPicPr>
          <p:nvPr/>
        </p:nvPicPr>
        <p:blipFill>
          <a:blip r:embed="rId5"/>
          <a:srcRect/>
          <a:stretch>
            <a:fillRect/>
          </a:stretch>
        </p:blipFill>
        <p:spPr bwMode="auto">
          <a:xfrm>
            <a:off x="3048000" y="4019021"/>
            <a:ext cx="2584450" cy="2110666"/>
          </a:xfrm>
          <a:prstGeom prst="rect">
            <a:avLst/>
          </a:prstGeom>
          <a:noFill/>
        </p:spPr>
      </p:pic>
      <p:sp>
        <p:nvSpPr>
          <p:cNvPr id="56364" name="Text Box 44"/>
          <p:cNvSpPr txBox="1">
            <a:spLocks noChangeArrowheads="1"/>
          </p:cNvSpPr>
          <p:nvPr/>
        </p:nvSpPr>
        <p:spPr bwMode="auto">
          <a:xfrm>
            <a:off x="4667251" y="4104032"/>
            <a:ext cx="908050" cy="276999"/>
          </a:xfrm>
          <a:prstGeom prst="rect">
            <a:avLst/>
          </a:prstGeom>
          <a:noFill/>
          <a:ln w="19050">
            <a:noFill/>
            <a:miter lim="800000"/>
            <a:headEnd/>
            <a:tailEnd/>
          </a:ln>
          <a:effectLst/>
        </p:spPr>
        <p:txBody>
          <a:bodyPr wrap="square">
            <a:spAutoFit/>
          </a:bodyPr>
          <a:lstStyle/>
          <a:p>
            <a:pPr>
              <a:spcBef>
                <a:spcPct val="50000"/>
              </a:spcBef>
            </a:pPr>
            <a:r>
              <a:rPr lang="en-US" sz="1200" dirty="0"/>
              <a:t>Gramicidin</a:t>
            </a:r>
          </a:p>
        </p:txBody>
      </p:sp>
      <p:pic>
        <p:nvPicPr>
          <p:cNvPr id="56393" name="Picture 73" descr="patch"/>
          <p:cNvPicPr>
            <a:picLocks noChangeAspect="1" noChangeArrowheads="1"/>
          </p:cNvPicPr>
          <p:nvPr/>
        </p:nvPicPr>
        <p:blipFill>
          <a:blip r:embed="rId6" cstate="print"/>
          <a:srcRect/>
          <a:stretch>
            <a:fillRect/>
          </a:stretch>
        </p:blipFill>
        <p:spPr bwMode="auto">
          <a:xfrm rot="-1112096">
            <a:off x="1270838" y="4633582"/>
            <a:ext cx="1436291" cy="479336"/>
          </a:xfrm>
          <a:prstGeom prst="rect">
            <a:avLst/>
          </a:prstGeom>
          <a:noFill/>
        </p:spPr>
      </p:pic>
      <p:sp>
        <p:nvSpPr>
          <p:cNvPr id="56392" name="Rectangle 72"/>
          <p:cNvSpPr>
            <a:spLocks noChangeArrowheads="1"/>
          </p:cNvSpPr>
          <p:nvPr/>
        </p:nvSpPr>
        <p:spPr bwMode="auto">
          <a:xfrm>
            <a:off x="1231901" y="4837865"/>
            <a:ext cx="279400" cy="193272"/>
          </a:xfrm>
          <a:prstGeom prst="rect">
            <a:avLst/>
          </a:prstGeom>
          <a:noFill/>
          <a:ln w="19050">
            <a:solidFill>
              <a:srgbClr val="800000"/>
            </a:solidFill>
            <a:prstDash val="dash"/>
            <a:miter lim="800000"/>
            <a:headEnd/>
            <a:tailEnd/>
          </a:ln>
          <a:effectLst/>
        </p:spPr>
        <p:txBody>
          <a:bodyPr wrap="none" anchor="ctr"/>
          <a:lstStyle/>
          <a:p>
            <a:endParaRPr lang="en-GB"/>
          </a:p>
        </p:txBody>
      </p:sp>
      <p:sp>
        <p:nvSpPr>
          <p:cNvPr id="56394" name="Rectangle 74"/>
          <p:cNvSpPr>
            <a:spLocks noChangeArrowheads="1"/>
          </p:cNvSpPr>
          <p:nvPr/>
        </p:nvSpPr>
        <p:spPr bwMode="auto">
          <a:xfrm>
            <a:off x="3076575" y="4049884"/>
            <a:ext cx="2524786" cy="2048054"/>
          </a:xfrm>
          <a:prstGeom prst="rect">
            <a:avLst/>
          </a:prstGeom>
          <a:noFill/>
          <a:ln w="19050">
            <a:solidFill>
              <a:srgbClr val="800000"/>
            </a:solidFill>
            <a:prstDash val="dash"/>
            <a:miter lim="800000"/>
            <a:headEnd/>
            <a:tailEnd/>
          </a:ln>
          <a:effectLst/>
        </p:spPr>
        <p:txBody>
          <a:bodyPr wrap="none" anchor="ctr"/>
          <a:lstStyle/>
          <a:p>
            <a:endParaRPr lang="en-GB"/>
          </a:p>
        </p:txBody>
      </p:sp>
      <p:sp>
        <p:nvSpPr>
          <p:cNvPr id="56397" name="Line 77"/>
          <p:cNvSpPr>
            <a:spLocks noChangeShapeType="1"/>
          </p:cNvSpPr>
          <p:nvPr/>
        </p:nvSpPr>
        <p:spPr bwMode="auto">
          <a:xfrm flipV="1">
            <a:off x="1519959" y="4049884"/>
            <a:ext cx="1556615" cy="763248"/>
          </a:xfrm>
          <a:prstGeom prst="line">
            <a:avLst/>
          </a:prstGeom>
          <a:noFill/>
          <a:ln w="19050">
            <a:solidFill>
              <a:srgbClr val="800000"/>
            </a:solidFill>
            <a:prstDash val="dash"/>
            <a:round/>
            <a:headEnd/>
            <a:tailEnd/>
          </a:ln>
          <a:effectLst/>
        </p:spPr>
        <p:txBody>
          <a:bodyPr/>
          <a:lstStyle/>
          <a:p>
            <a:endParaRPr lang="en-GB"/>
          </a:p>
        </p:txBody>
      </p:sp>
      <p:sp>
        <p:nvSpPr>
          <p:cNvPr id="56398" name="Line 78"/>
          <p:cNvSpPr>
            <a:spLocks noChangeShapeType="1"/>
          </p:cNvSpPr>
          <p:nvPr/>
        </p:nvSpPr>
        <p:spPr bwMode="auto">
          <a:xfrm>
            <a:off x="1511301" y="5031137"/>
            <a:ext cx="1565274" cy="1066801"/>
          </a:xfrm>
          <a:prstGeom prst="line">
            <a:avLst/>
          </a:prstGeom>
          <a:noFill/>
          <a:ln w="19050">
            <a:solidFill>
              <a:srgbClr val="800000"/>
            </a:solidFill>
            <a:prstDash val="dash"/>
            <a:round/>
            <a:headEnd/>
            <a:tailEnd/>
          </a:ln>
          <a:effectLst/>
        </p:spPr>
        <p:txBody>
          <a:bodyPr/>
          <a:lstStyle/>
          <a:p>
            <a:endParaRPr lang="en-GB"/>
          </a:p>
        </p:txBody>
      </p:sp>
      <p:sp>
        <p:nvSpPr>
          <p:cNvPr id="56411" name="Text Box 91"/>
          <p:cNvSpPr txBox="1">
            <a:spLocks noChangeArrowheads="1"/>
          </p:cNvSpPr>
          <p:nvPr/>
        </p:nvSpPr>
        <p:spPr bwMode="auto">
          <a:xfrm>
            <a:off x="3502025" y="3346973"/>
            <a:ext cx="1676400" cy="276999"/>
          </a:xfrm>
          <a:prstGeom prst="rect">
            <a:avLst/>
          </a:prstGeom>
          <a:noFill/>
          <a:ln w="19050">
            <a:noFill/>
            <a:miter lim="800000"/>
            <a:headEnd/>
            <a:tailEnd/>
          </a:ln>
          <a:effectLst/>
        </p:spPr>
        <p:txBody>
          <a:bodyPr wrap="square">
            <a:spAutoFit/>
          </a:bodyPr>
          <a:lstStyle/>
          <a:p>
            <a:pPr>
              <a:spcBef>
                <a:spcPct val="50000"/>
              </a:spcBef>
            </a:pPr>
            <a:r>
              <a:rPr lang="en-US" sz="1200" dirty="0"/>
              <a:t>P14 – P21 Rats</a:t>
            </a:r>
          </a:p>
        </p:txBody>
      </p:sp>
      <p:pic>
        <p:nvPicPr>
          <p:cNvPr id="56413" name="Picture 93" descr="gabapuff"/>
          <p:cNvPicPr>
            <a:picLocks noChangeAspect="1" noChangeArrowheads="1"/>
          </p:cNvPicPr>
          <p:nvPr/>
        </p:nvPicPr>
        <p:blipFill>
          <a:blip r:embed="rId7" cstate="print"/>
          <a:srcRect/>
          <a:stretch>
            <a:fillRect/>
          </a:stretch>
        </p:blipFill>
        <p:spPr bwMode="auto">
          <a:xfrm>
            <a:off x="61038" y="2669164"/>
            <a:ext cx="1770989" cy="536274"/>
          </a:xfrm>
          <a:prstGeom prst="rect">
            <a:avLst/>
          </a:prstGeom>
          <a:noFill/>
        </p:spPr>
      </p:pic>
      <p:sp>
        <p:nvSpPr>
          <p:cNvPr id="56414" name="Text Box 94"/>
          <p:cNvSpPr txBox="1">
            <a:spLocks noChangeArrowheads="1"/>
          </p:cNvSpPr>
          <p:nvPr/>
        </p:nvSpPr>
        <p:spPr bwMode="auto">
          <a:xfrm>
            <a:off x="61038" y="3283301"/>
            <a:ext cx="624763" cy="630942"/>
          </a:xfrm>
          <a:prstGeom prst="rect">
            <a:avLst/>
          </a:prstGeom>
          <a:noFill/>
          <a:ln w="19050">
            <a:noFill/>
            <a:miter lim="800000"/>
            <a:headEnd/>
            <a:tailEnd/>
          </a:ln>
          <a:effectLst/>
        </p:spPr>
        <p:txBody>
          <a:bodyPr wrap="square">
            <a:spAutoFit/>
          </a:bodyPr>
          <a:lstStyle/>
          <a:p>
            <a:pPr>
              <a:spcBef>
                <a:spcPct val="50000"/>
              </a:spcBef>
            </a:pPr>
            <a:r>
              <a:rPr lang="en-US" sz="1400" dirty="0"/>
              <a:t>GABA</a:t>
            </a:r>
          </a:p>
          <a:p>
            <a:pPr>
              <a:spcBef>
                <a:spcPct val="50000"/>
              </a:spcBef>
            </a:pPr>
            <a:r>
              <a:rPr lang="en-US" sz="1400" dirty="0"/>
              <a:t>puffer</a:t>
            </a: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21502" y="3247748"/>
            <a:ext cx="3223907" cy="3471382"/>
          </a:xfrm>
          <a:prstGeom prst="rect">
            <a:avLst/>
          </a:prstGeom>
        </p:spPr>
      </p:pic>
      <p:sp>
        <p:nvSpPr>
          <p:cNvPr id="28" name="Text Box 94"/>
          <p:cNvSpPr txBox="1">
            <a:spLocks noChangeArrowheads="1"/>
          </p:cNvSpPr>
          <p:nvPr/>
        </p:nvSpPr>
        <p:spPr bwMode="auto">
          <a:xfrm>
            <a:off x="1483255" y="3897797"/>
            <a:ext cx="1070841" cy="523220"/>
          </a:xfrm>
          <a:prstGeom prst="rect">
            <a:avLst/>
          </a:prstGeom>
          <a:noFill/>
          <a:ln w="19050">
            <a:noFill/>
            <a:miter lim="800000"/>
            <a:headEnd/>
            <a:tailEnd/>
          </a:ln>
          <a:effectLst/>
        </p:spPr>
        <p:txBody>
          <a:bodyPr wrap="square">
            <a:spAutoFit/>
          </a:bodyPr>
          <a:lstStyle/>
          <a:p>
            <a:pPr>
              <a:spcBef>
                <a:spcPct val="50000"/>
              </a:spcBef>
            </a:pPr>
            <a:r>
              <a:rPr lang="en-US" sz="1400" dirty="0"/>
              <a:t>Patch electrode</a:t>
            </a:r>
          </a:p>
        </p:txBody>
      </p:sp>
      <p:pic>
        <p:nvPicPr>
          <p:cNvPr id="17" name="Content Placeholder 3"/>
          <p:cNvPicPr>
            <a:picLocks noGrp="1" noChangeAspect="1"/>
          </p:cNvPicPr>
          <p:nvPr>
            <p:ph idx="1"/>
          </p:nvPr>
        </p:nvPicPr>
        <p:blipFill rotWithShape="1">
          <a:blip r:embed="rId9">
            <a:extLst>
              <a:ext uri="{28A0092B-C50C-407E-A947-70E740481C1C}">
                <a14:useLocalDpi xmlns:a14="http://schemas.microsoft.com/office/drawing/2010/main" val="0"/>
              </a:ext>
            </a:extLst>
          </a:blip>
          <a:srcRect l="1686" t="-30074" r="25046" b="30074"/>
          <a:stretch/>
        </p:blipFill>
        <p:spPr>
          <a:xfrm>
            <a:off x="6186983" y="283341"/>
            <a:ext cx="2492943" cy="2653960"/>
          </a:xfrm>
        </p:spPr>
      </p:pic>
    </p:spTree>
    <p:extLst>
      <p:ext uri="{BB962C8B-B14F-4D97-AF65-F5344CB8AC3E}">
        <p14:creationId xmlns:p14="http://schemas.microsoft.com/office/powerpoint/2010/main" val="158121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4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p:cNvSpPr txBox="1">
            <a:spLocks noChangeArrowheads="1"/>
          </p:cNvSpPr>
          <p:nvPr/>
        </p:nvSpPr>
        <p:spPr bwMode="auto">
          <a:xfrm>
            <a:off x="457200" y="76200"/>
            <a:ext cx="8229600" cy="1143000"/>
          </a:xfrm>
          <a:prstGeom prst="rect">
            <a:avLst/>
          </a:prstGeom>
          <a:noFill/>
          <a:ln w="9525">
            <a:noFill/>
            <a:miter lim="800000"/>
            <a:headEnd/>
            <a:tailEnd/>
          </a:ln>
          <a:effectLst/>
        </p:spPr>
        <p:txBody>
          <a:bodyPr anchor="ctr"/>
          <a:lstStyle/>
          <a:p>
            <a:pPr algn="ctr">
              <a:defRPr/>
            </a:pPr>
            <a:r>
              <a:rPr lang="en-US" sz="3000" kern="0" dirty="0">
                <a:latin typeface="+mj-lt"/>
              </a:rPr>
              <a:t>Intracellular </a:t>
            </a:r>
            <a:r>
              <a:rPr lang="en-US" sz="3000" kern="0" dirty="0" err="1">
                <a:latin typeface="+mj-lt"/>
              </a:rPr>
              <a:t>Cl</a:t>
            </a:r>
            <a:r>
              <a:rPr lang="en-US" sz="3000" kern="0" baseline="30000" dirty="0">
                <a:latin typeface="+mj-lt"/>
              </a:rPr>
              <a:t>-</a:t>
            </a:r>
            <a:r>
              <a:rPr lang="en-US" sz="3000" kern="0" dirty="0">
                <a:latin typeface="+mj-lt"/>
              </a:rPr>
              <a:t> accumulation using a genetically encoded light-activated </a:t>
            </a:r>
            <a:r>
              <a:rPr lang="en-US" sz="3000" kern="0" dirty="0" err="1">
                <a:latin typeface="+mj-lt"/>
              </a:rPr>
              <a:t>Cl</a:t>
            </a:r>
            <a:r>
              <a:rPr lang="en-US" sz="3000" kern="0" baseline="30000" dirty="0">
                <a:latin typeface="+mj-lt"/>
              </a:rPr>
              <a:t>-</a:t>
            </a:r>
            <a:r>
              <a:rPr lang="en-US" sz="3000" kern="0" dirty="0">
                <a:latin typeface="+mj-lt"/>
              </a:rPr>
              <a:t> pump </a:t>
            </a:r>
            <a:endParaRPr lang="en-US" sz="3000" kern="0" baseline="30000" dirty="0">
              <a:latin typeface="+mj-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136" y="1600200"/>
            <a:ext cx="7545727" cy="4495800"/>
          </a:xfrm>
          <a:prstGeom prst="rect">
            <a:avLst/>
          </a:prstGeom>
        </p:spPr>
      </p:pic>
      <p:sp>
        <p:nvSpPr>
          <p:cNvPr id="7" name="TextBox 18"/>
          <p:cNvSpPr txBox="1">
            <a:spLocks noChangeArrowheads="1"/>
          </p:cNvSpPr>
          <p:nvPr/>
        </p:nvSpPr>
        <p:spPr bwMode="auto">
          <a:xfrm>
            <a:off x="4648200" y="6488668"/>
            <a:ext cx="4514850" cy="369332"/>
          </a:xfrm>
          <a:prstGeom prst="rect">
            <a:avLst/>
          </a:prstGeom>
          <a:noFill/>
          <a:ln w="9525">
            <a:noFill/>
            <a:miter lim="800000"/>
            <a:headEnd/>
            <a:tailEnd/>
          </a:ln>
        </p:spPr>
        <p:txBody>
          <a:bodyPr wrap="square">
            <a:spAutoFit/>
          </a:bodyPr>
          <a:lstStyle/>
          <a:p>
            <a:r>
              <a:rPr lang="en-US" dirty="0" err="1"/>
              <a:t>Raimondo</a:t>
            </a:r>
            <a:r>
              <a:rPr lang="en-US" dirty="0"/>
              <a:t> et al. (2012) </a:t>
            </a:r>
            <a:r>
              <a:rPr lang="en-US" b="1" i="1" dirty="0"/>
              <a:t>Nature neuroscience</a:t>
            </a:r>
            <a:endParaRPr lang="en-US" b="1" dirty="0"/>
          </a:p>
        </p:txBody>
      </p:sp>
    </p:spTree>
    <p:extLst>
      <p:ext uri="{BB962C8B-B14F-4D97-AF65-F5344CB8AC3E}">
        <p14:creationId xmlns:p14="http://schemas.microsoft.com/office/powerpoint/2010/main" val="3288732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err="1"/>
              <a:t>Cl</a:t>
            </a:r>
            <a:r>
              <a:rPr lang="en-US" baseline="30000" dirty="0"/>
              <a:t>-</a:t>
            </a:r>
            <a:r>
              <a:rPr lang="en-US" dirty="0"/>
              <a:t> accumulation renders GABAergic transmission </a:t>
            </a:r>
            <a:r>
              <a:rPr lang="en-US" dirty="0" err="1"/>
              <a:t>depolarising</a:t>
            </a:r>
            <a:endParaRPr lang="en-US" dirty="0"/>
          </a:p>
        </p:txBody>
      </p:sp>
      <p:sp>
        <p:nvSpPr>
          <p:cNvPr id="5" name="TextBox 18"/>
          <p:cNvSpPr txBox="1">
            <a:spLocks noChangeArrowheads="1"/>
          </p:cNvSpPr>
          <p:nvPr/>
        </p:nvSpPr>
        <p:spPr bwMode="auto">
          <a:xfrm>
            <a:off x="4648200" y="6488668"/>
            <a:ext cx="4514850" cy="369332"/>
          </a:xfrm>
          <a:prstGeom prst="rect">
            <a:avLst/>
          </a:prstGeom>
          <a:noFill/>
          <a:ln w="9525">
            <a:noFill/>
            <a:miter lim="800000"/>
            <a:headEnd/>
            <a:tailEnd/>
          </a:ln>
        </p:spPr>
        <p:txBody>
          <a:bodyPr wrap="square">
            <a:spAutoFit/>
          </a:bodyPr>
          <a:lstStyle/>
          <a:p>
            <a:r>
              <a:rPr lang="en-US" dirty="0" err="1"/>
              <a:t>Raimondo</a:t>
            </a:r>
            <a:r>
              <a:rPr lang="en-US" dirty="0"/>
              <a:t> et al. (2012) </a:t>
            </a:r>
            <a:r>
              <a:rPr lang="en-US" b="1" i="1" dirty="0"/>
              <a:t>Nature neuroscience</a:t>
            </a:r>
            <a:endParaRPr lang="en-US" b="1"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5957" y="2286000"/>
            <a:ext cx="7984486" cy="2743200"/>
          </a:xfrm>
        </p:spPr>
      </p:pic>
    </p:spTree>
    <p:extLst>
      <p:ext uri="{BB962C8B-B14F-4D97-AF65-F5344CB8AC3E}">
        <p14:creationId xmlns:p14="http://schemas.microsoft.com/office/powerpoint/2010/main" val="129040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9201" y="1143000"/>
            <a:ext cx="1898736" cy="1667640"/>
          </a:xfrm>
        </p:spPr>
      </p:pic>
      <p:sp>
        <p:nvSpPr>
          <p:cNvPr id="9" name="Rectangle 10"/>
          <p:cNvSpPr txBox="1">
            <a:spLocks noChangeArrowheads="1"/>
          </p:cNvSpPr>
          <p:nvPr/>
        </p:nvSpPr>
        <p:spPr bwMode="auto">
          <a:xfrm>
            <a:off x="477078" y="-76200"/>
            <a:ext cx="8229600" cy="1143000"/>
          </a:xfrm>
          <a:prstGeom prst="rect">
            <a:avLst/>
          </a:prstGeom>
          <a:noFill/>
          <a:ln w="9525">
            <a:noFill/>
            <a:miter lim="800000"/>
            <a:headEnd/>
            <a:tailEnd/>
          </a:ln>
          <a:effectLst/>
        </p:spPr>
        <p:txBody>
          <a:bodyPr anchor="ctr"/>
          <a:lstStyle/>
          <a:p>
            <a:pPr algn="ctr">
              <a:defRPr/>
            </a:pPr>
            <a:r>
              <a:rPr lang="en-US" sz="3000" kern="0" dirty="0">
                <a:latin typeface="+mj-lt"/>
              </a:rPr>
              <a:t>Imaging intracellular </a:t>
            </a:r>
            <a:r>
              <a:rPr lang="en-US" sz="3000" kern="0" dirty="0" err="1">
                <a:latin typeface="+mj-lt"/>
              </a:rPr>
              <a:t>Cl</a:t>
            </a:r>
            <a:r>
              <a:rPr lang="en-US" sz="3000" kern="0" baseline="30000" dirty="0">
                <a:latin typeface="+mj-lt"/>
              </a:rPr>
              <a:t>-  </a:t>
            </a:r>
            <a:r>
              <a:rPr lang="en-US" sz="3000" dirty="0">
                <a:latin typeface="+mj-lt"/>
              </a:rPr>
              <a:t>concentration using a novel genetically encoded </a:t>
            </a:r>
            <a:r>
              <a:rPr lang="en-US" sz="3000" dirty="0" err="1">
                <a:latin typeface="+mj-lt"/>
              </a:rPr>
              <a:t>Cl</a:t>
            </a:r>
            <a:r>
              <a:rPr lang="en-US" sz="3000" baseline="30000" dirty="0">
                <a:latin typeface="+mj-lt"/>
              </a:rPr>
              <a:t>-</a:t>
            </a:r>
            <a:r>
              <a:rPr lang="en-US" sz="3000" dirty="0">
                <a:latin typeface="+mj-lt"/>
              </a:rPr>
              <a:t> sensor: </a:t>
            </a:r>
            <a:r>
              <a:rPr lang="en-US" sz="3000" dirty="0" err="1">
                <a:latin typeface="+mj-lt"/>
              </a:rPr>
              <a:t>ClopHensorN</a:t>
            </a:r>
            <a:endParaRPr lang="en-US" sz="3000" kern="0" dirty="0">
              <a:latin typeface="+mj-lt"/>
              <a:ea typeface="+mj-ea"/>
              <a:cs typeface="+mj-cs"/>
            </a:endParaRPr>
          </a:p>
        </p:txBody>
      </p:sp>
      <p:sp>
        <p:nvSpPr>
          <p:cNvPr id="13" name="Rectangle 12"/>
          <p:cNvSpPr/>
          <p:nvPr/>
        </p:nvSpPr>
        <p:spPr bwMode="auto">
          <a:xfrm>
            <a:off x="5943600" y="3876261"/>
            <a:ext cx="298174" cy="1570383"/>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7" name="TextBox 16"/>
          <p:cNvSpPr txBox="1"/>
          <p:nvPr/>
        </p:nvSpPr>
        <p:spPr>
          <a:xfrm>
            <a:off x="1888524" y="2625974"/>
            <a:ext cx="1404552" cy="369332"/>
          </a:xfrm>
          <a:prstGeom prst="rect">
            <a:avLst/>
          </a:prstGeom>
          <a:noFill/>
        </p:spPr>
        <p:txBody>
          <a:bodyPr wrap="none" rtlCol="0">
            <a:spAutoFit/>
          </a:bodyPr>
          <a:lstStyle/>
          <a:p>
            <a:r>
              <a:rPr lang="en-US" dirty="0" err="1"/>
              <a:t>ClophensorN</a:t>
            </a:r>
            <a:endParaRPr lang="en-GB"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3309131"/>
            <a:ext cx="3200400" cy="331224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0" y="3505200"/>
            <a:ext cx="3517556" cy="2667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600" y="1143000"/>
            <a:ext cx="3000382" cy="1546589"/>
          </a:xfrm>
          <a:prstGeom prst="rect">
            <a:avLst/>
          </a:prstGeom>
        </p:spPr>
      </p:pic>
      <p:sp>
        <p:nvSpPr>
          <p:cNvPr id="11" name="TextBox 18"/>
          <p:cNvSpPr txBox="1">
            <a:spLocks noChangeArrowheads="1"/>
          </p:cNvSpPr>
          <p:nvPr/>
        </p:nvSpPr>
        <p:spPr bwMode="auto">
          <a:xfrm>
            <a:off x="4781550" y="6488668"/>
            <a:ext cx="6267450" cy="369332"/>
          </a:xfrm>
          <a:prstGeom prst="rect">
            <a:avLst/>
          </a:prstGeom>
          <a:noFill/>
          <a:ln w="9525">
            <a:noFill/>
            <a:miter lim="800000"/>
            <a:headEnd/>
            <a:tailEnd/>
          </a:ln>
        </p:spPr>
        <p:txBody>
          <a:bodyPr wrap="square">
            <a:spAutoFit/>
          </a:bodyPr>
          <a:lstStyle/>
          <a:p>
            <a:r>
              <a:rPr lang="en-US" dirty="0" err="1"/>
              <a:t>Raimondo</a:t>
            </a:r>
            <a:r>
              <a:rPr lang="en-US" dirty="0"/>
              <a:t> et al. (2013) </a:t>
            </a:r>
            <a:r>
              <a:rPr lang="en-US" b="1" i="1" dirty="0"/>
              <a:t>Front. Cell. </a:t>
            </a:r>
            <a:r>
              <a:rPr lang="en-US" b="1" i="1" dirty="0" err="1"/>
              <a:t>Neurosci</a:t>
            </a:r>
            <a:r>
              <a:rPr lang="en-US" b="1" i="1" dirty="0"/>
              <a:t>.</a:t>
            </a:r>
            <a:endParaRPr lang="en-US" b="1" dirty="0"/>
          </a:p>
        </p:txBody>
      </p:sp>
    </p:spTree>
    <p:extLst>
      <p:ext uri="{BB962C8B-B14F-4D97-AF65-F5344CB8AC3E}">
        <p14:creationId xmlns:p14="http://schemas.microsoft.com/office/powerpoint/2010/main" val="2712340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5569" y="1660555"/>
            <a:ext cx="7872631" cy="3776539"/>
          </a:xfrm>
        </p:spPr>
      </p:pic>
      <p:sp>
        <p:nvSpPr>
          <p:cNvPr id="4" name="Rectangle 6"/>
          <p:cNvSpPr txBox="1">
            <a:spLocks noGrp="1" noChangeArrowheads="1"/>
          </p:cNvSpPr>
          <p:nvPr>
            <p:ph type="title"/>
          </p:nvPr>
        </p:nvSpPr>
        <p:spPr bwMode="auto">
          <a:xfrm>
            <a:off x="152400" y="-76200"/>
            <a:ext cx="8991600" cy="1143000"/>
          </a:xfrm>
          <a:prstGeom prst="rect">
            <a:avLst/>
          </a:prstGeom>
          <a:noFill/>
          <a:ln w="9525">
            <a:noFill/>
            <a:miter lim="800000"/>
            <a:headEnd/>
            <a:tailEnd/>
          </a:ln>
        </p:spPr>
        <p:txBody>
          <a:bodyPr anchor="ctr"/>
          <a:lstStyle/>
          <a:p>
            <a:pPr algn="ctr">
              <a:defRPr/>
            </a:pPr>
            <a:r>
              <a:rPr lang="en-US" sz="3000" kern="0" dirty="0">
                <a:latin typeface="+mj-lt"/>
                <a:ea typeface="+mj-ea"/>
                <a:cs typeface="+mj-cs"/>
              </a:rPr>
              <a:t>GABA</a:t>
            </a:r>
            <a:r>
              <a:rPr lang="en-US" sz="3000" kern="0" baseline="-25000" dirty="0">
                <a:latin typeface="+mj-lt"/>
                <a:ea typeface="+mj-ea"/>
                <a:cs typeface="+mj-cs"/>
              </a:rPr>
              <a:t>A</a:t>
            </a:r>
            <a:r>
              <a:rPr lang="en-US" sz="3000" kern="0" dirty="0">
                <a:latin typeface="+mj-lt"/>
                <a:ea typeface="+mj-ea"/>
                <a:cs typeface="+mj-cs"/>
              </a:rPr>
              <a:t>R activation transiently increases intracellular </a:t>
            </a:r>
            <a:r>
              <a:rPr lang="en-US" sz="3000" kern="0" dirty="0" err="1">
                <a:latin typeface="+mj-lt"/>
                <a:ea typeface="+mj-ea"/>
                <a:cs typeface="+mj-cs"/>
              </a:rPr>
              <a:t>Cl</a:t>
            </a:r>
            <a:r>
              <a:rPr lang="en-US" sz="3000" kern="0" baseline="30000" dirty="0">
                <a:latin typeface="+mj-lt"/>
                <a:ea typeface="+mj-ea"/>
                <a:cs typeface="+mj-cs"/>
              </a:rPr>
              <a:t>-</a:t>
            </a:r>
          </a:p>
        </p:txBody>
      </p:sp>
      <p:sp>
        <p:nvSpPr>
          <p:cNvPr id="7" name="TextBox 18"/>
          <p:cNvSpPr txBox="1">
            <a:spLocks noChangeArrowheads="1"/>
          </p:cNvSpPr>
          <p:nvPr/>
        </p:nvSpPr>
        <p:spPr bwMode="auto">
          <a:xfrm>
            <a:off x="4781550" y="6488668"/>
            <a:ext cx="6267450" cy="369332"/>
          </a:xfrm>
          <a:prstGeom prst="rect">
            <a:avLst/>
          </a:prstGeom>
          <a:noFill/>
          <a:ln w="9525">
            <a:noFill/>
            <a:miter lim="800000"/>
            <a:headEnd/>
            <a:tailEnd/>
          </a:ln>
        </p:spPr>
        <p:txBody>
          <a:bodyPr wrap="square">
            <a:spAutoFit/>
          </a:bodyPr>
          <a:lstStyle/>
          <a:p>
            <a:r>
              <a:rPr lang="en-US" dirty="0" err="1"/>
              <a:t>Raimondo</a:t>
            </a:r>
            <a:r>
              <a:rPr lang="en-US" dirty="0"/>
              <a:t> et al. (2013) </a:t>
            </a:r>
            <a:r>
              <a:rPr lang="en-US" b="1" i="1" dirty="0"/>
              <a:t>Front. Cell. </a:t>
            </a:r>
            <a:r>
              <a:rPr lang="en-US" b="1" i="1" dirty="0" err="1"/>
              <a:t>Neurosci</a:t>
            </a:r>
            <a:r>
              <a:rPr lang="en-US" b="1" i="1" dirty="0"/>
              <a:t>.</a:t>
            </a:r>
            <a:endParaRPr lang="en-US" b="1" dirty="0"/>
          </a:p>
        </p:txBody>
      </p:sp>
    </p:spTree>
    <p:extLst>
      <p:ext uri="{BB962C8B-B14F-4D97-AF65-F5344CB8AC3E}">
        <p14:creationId xmlns:p14="http://schemas.microsoft.com/office/powerpoint/2010/main" val="3769005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755601" y="125644"/>
            <a:ext cx="8167511" cy="505972"/>
          </a:xfrm>
          <a:prstGeom prst="rect">
            <a:avLst/>
          </a:prstGeom>
        </p:spPr>
        <p:txBody>
          <a:bodyPr wrap="square">
            <a:spAutoFit/>
          </a:bodyPr>
          <a:lstStyle/>
          <a:p>
            <a:pPr algn="ctr">
              <a:lnSpc>
                <a:spcPct val="120000"/>
              </a:lnSpc>
              <a:spcBef>
                <a:spcPts val="750"/>
              </a:spcBef>
              <a:buSzPct val="125000"/>
            </a:pPr>
            <a:r>
              <a:rPr lang="en-GB" sz="2400" dirty="0">
                <a:solidFill>
                  <a:prstClr val="black"/>
                </a:solidFill>
                <a:latin typeface="+mj-lt"/>
              </a:rPr>
              <a:t>Chloride dynamics alter the input-output properties of neurons</a:t>
            </a:r>
          </a:p>
        </p:txBody>
      </p:sp>
      <p:pic>
        <p:nvPicPr>
          <p:cNvPr id="55" name="Picture 6" descr="equ2"/>
          <p:cNvPicPr>
            <a:picLocks noChangeAspect="1" noChangeArrowheads="1"/>
          </p:cNvPicPr>
          <p:nvPr/>
        </p:nvPicPr>
        <p:blipFill>
          <a:blip r:embed="rId3"/>
          <a:srcRect/>
          <a:stretch>
            <a:fillRect/>
          </a:stretch>
        </p:blipFill>
        <p:spPr bwMode="auto">
          <a:xfrm>
            <a:off x="1915516" y="2265825"/>
            <a:ext cx="2136775" cy="579437"/>
          </a:xfrm>
          <a:prstGeom prst="rect">
            <a:avLst/>
          </a:prstGeom>
          <a:noFill/>
          <a:ln w="9525">
            <a:noFill/>
            <a:miter lim="800000"/>
            <a:headEnd/>
            <a:tailEnd/>
          </a:ln>
        </p:spPr>
      </p:pic>
      <p:pic>
        <p:nvPicPr>
          <p:cNvPr id="66" name="Picture 7" descr="equ3"/>
          <p:cNvPicPr>
            <a:picLocks noChangeAspect="1" noChangeArrowheads="1"/>
          </p:cNvPicPr>
          <p:nvPr/>
        </p:nvPicPr>
        <p:blipFill>
          <a:blip r:embed="rId4"/>
          <a:srcRect/>
          <a:stretch>
            <a:fillRect/>
          </a:stretch>
        </p:blipFill>
        <p:spPr bwMode="auto">
          <a:xfrm>
            <a:off x="1940916" y="4450225"/>
            <a:ext cx="2030413" cy="704850"/>
          </a:xfrm>
          <a:prstGeom prst="rect">
            <a:avLst/>
          </a:prstGeom>
          <a:noFill/>
          <a:ln w="9525">
            <a:noFill/>
            <a:miter lim="800000"/>
            <a:headEnd/>
            <a:tailEnd/>
          </a:ln>
        </p:spPr>
      </p:pic>
      <p:pic>
        <p:nvPicPr>
          <p:cNvPr id="68" name="Picture 9" descr="gabaAArrow"/>
          <p:cNvPicPr>
            <a:picLocks noChangeAspect="1" noChangeArrowheads="1"/>
          </p:cNvPicPr>
          <p:nvPr/>
        </p:nvPicPr>
        <p:blipFill>
          <a:blip r:embed="rId5"/>
          <a:srcRect/>
          <a:stretch>
            <a:fillRect/>
          </a:stretch>
        </p:blipFill>
        <p:spPr bwMode="auto">
          <a:xfrm>
            <a:off x="4529234" y="1365916"/>
            <a:ext cx="577850" cy="1524000"/>
          </a:xfrm>
          <a:prstGeom prst="rect">
            <a:avLst/>
          </a:prstGeom>
          <a:noFill/>
          <a:ln w="9525">
            <a:noFill/>
            <a:miter lim="800000"/>
            <a:headEnd/>
            <a:tailEnd/>
          </a:ln>
        </p:spPr>
      </p:pic>
      <p:pic>
        <p:nvPicPr>
          <p:cNvPr id="69" name="Picture 10" descr="equ1"/>
          <p:cNvPicPr>
            <a:picLocks noChangeAspect="1" noChangeArrowheads="1"/>
          </p:cNvPicPr>
          <p:nvPr/>
        </p:nvPicPr>
        <p:blipFill>
          <a:blip r:embed="rId6"/>
          <a:srcRect/>
          <a:stretch>
            <a:fillRect/>
          </a:stretch>
        </p:blipFill>
        <p:spPr bwMode="auto">
          <a:xfrm>
            <a:off x="2131416" y="1770525"/>
            <a:ext cx="2187575" cy="569912"/>
          </a:xfrm>
          <a:prstGeom prst="rect">
            <a:avLst/>
          </a:prstGeom>
          <a:noFill/>
          <a:ln w="9525">
            <a:noFill/>
            <a:miter lim="800000"/>
            <a:headEnd/>
            <a:tailEnd/>
          </a:ln>
        </p:spPr>
      </p:pic>
      <p:pic>
        <p:nvPicPr>
          <p:cNvPr id="70" name="Picture 11" descr="equ1"/>
          <p:cNvPicPr>
            <a:picLocks noChangeAspect="1" noChangeArrowheads="1"/>
          </p:cNvPicPr>
          <p:nvPr/>
        </p:nvPicPr>
        <p:blipFill>
          <a:blip r:embed="rId6"/>
          <a:srcRect/>
          <a:stretch>
            <a:fillRect/>
          </a:stretch>
        </p:blipFill>
        <p:spPr bwMode="auto">
          <a:xfrm>
            <a:off x="1966316" y="1770525"/>
            <a:ext cx="2187575" cy="569912"/>
          </a:xfrm>
          <a:prstGeom prst="rect">
            <a:avLst/>
          </a:prstGeom>
          <a:noFill/>
          <a:ln w="9525">
            <a:noFill/>
            <a:miter lim="800000"/>
            <a:headEnd/>
            <a:tailEnd/>
          </a:ln>
        </p:spPr>
      </p:pic>
      <p:pic>
        <p:nvPicPr>
          <p:cNvPr id="71" name="Picture 12" descr="cl"/>
          <p:cNvPicPr>
            <a:picLocks noChangeAspect="1" noChangeArrowheads="1"/>
          </p:cNvPicPr>
          <p:nvPr/>
        </p:nvPicPr>
        <p:blipFill>
          <a:blip r:embed="rId7"/>
          <a:srcRect/>
          <a:stretch>
            <a:fillRect/>
          </a:stretch>
        </p:blipFill>
        <p:spPr bwMode="auto">
          <a:xfrm>
            <a:off x="4345979" y="2508712"/>
            <a:ext cx="338137" cy="352425"/>
          </a:xfrm>
          <a:prstGeom prst="rect">
            <a:avLst/>
          </a:prstGeom>
          <a:noFill/>
          <a:ln w="9525">
            <a:noFill/>
            <a:miter lim="800000"/>
            <a:headEnd/>
            <a:tailEnd/>
          </a:ln>
        </p:spPr>
      </p:pic>
      <p:grpSp>
        <p:nvGrpSpPr>
          <p:cNvPr id="72" name="Group 13"/>
          <p:cNvGrpSpPr>
            <a:grpSpLocks/>
          </p:cNvGrpSpPr>
          <p:nvPr/>
        </p:nvGrpSpPr>
        <p:grpSpPr bwMode="auto">
          <a:xfrm>
            <a:off x="4836456" y="3180225"/>
            <a:ext cx="857250" cy="990600"/>
            <a:chOff x="4536" y="2064"/>
            <a:chExt cx="741" cy="856"/>
          </a:xfrm>
        </p:grpSpPr>
        <p:pic>
          <p:nvPicPr>
            <p:cNvPr id="73" name="Picture 14" descr="kcc2"/>
            <p:cNvPicPr>
              <a:picLocks noChangeAspect="1" noChangeArrowheads="1"/>
            </p:cNvPicPr>
            <p:nvPr/>
          </p:nvPicPr>
          <p:blipFill>
            <a:blip r:embed="rId8"/>
            <a:srcRect/>
            <a:stretch>
              <a:fillRect/>
            </a:stretch>
          </p:blipFill>
          <p:spPr bwMode="auto">
            <a:xfrm>
              <a:off x="4536" y="2235"/>
              <a:ext cx="741" cy="577"/>
            </a:xfrm>
            <a:prstGeom prst="rect">
              <a:avLst/>
            </a:prstGeom>
            <a:noFill/>
            <a:ln w="9525">
              <a:noFill/>
              <a:miter lim="800000"/>
              <a:headEnd/>
              <a:tailEnd/>
            </a:ln>
          </p:spPr>
        </p:pic>
        <p:pic>
          <p:nvPicPr>
            <p:cNvPr id="74" name="Picture 15" descr="arrow"/>
            <p:cNvPicPr>
              <a:picLocks noChangeAspect="1" noChangeArrowheads="1"/>
            </p:cNvPicPr>
            <p:nvPr/>
          </p:nvPicPr>
          <p:blipFill>
            <a:blip r:embed="rId9"/>
            <a:srcRect/>
            <a:stretch>
              <a:fillRect/>
            </a:stretch>
          </p:blipFill>
          <p:spPr bwMode="auto">
            <a:xfrm>
              <a:off x="4582" y="2064"/>
              <a:ext cx="260" cy="848"/>
            </a:xfrm>
            <a:prstGeom prst="rect">
              <a:avLst/>
            </a:prstGeom>
            <a:noFill/>
            <a:ln w="9525">
              <a:noFill/>
              <a:miter lim="800000"/>
              <a:headEnd/>
              <a:tailEnd/>
            </a:ln>
          </p:spPr>
        </p:pic>
        <p:pic>
          <p:nvPicPr>
            <p:cNvPr id="75" name="Picture 16" descr="arrowK"/>
            <p:cNvPicPr>
              <a:picLocks noChangeAspect="1" noChangeArrowheads="1"/>
            </p:cNvPicPr>
            <p:nvPr/>
          </p:nvPicPr>
          <p:blipFill>
            <a:blip r:embed="rId10"/>
            <a:srcRect/>
            <a:stretch>
              <a:fillRect/>
            </a:stretch>
          </p:blipFill>
          <p:spPr bwMode="auto">
            <a:xfrm>
              <a:off x="4896" y="2064"/>
              <a:ext cx="227" cy="856"/>
            </a:xfrm>
            <a:prstGeom prst="rect">
              <a:avLst/>
            </a:prstGeom>
            <a:noFill/>
            <a:ln w="9525">
              <a:noFill/>
              <a:miter lim="800000"/>
              <a:headEnd/>
              <a:tailEnd/>
            </a:ln>
          </p:spPr>
        </p:pic>
      </p:grpSp>
      <p:pic>
        <p:nvPicPr>
          <p:cNvPr id="76" name="Picture 17" descr="diffuse"/>
          <p:cNvPicPr>
            <a:picLocks noChangeAspect="1" noChangeArrowheads="1"/>
          </p:cNvPicPr>
          <p:nvPr/>
        </p:nvPicPr>
        <p:blipFill>
          <a:blip r:embed="rId11"/>
          <a:srcRect/>
          <a:stretch>
            <a:fillRect/>
          </a:stretch>
        </p:blipFill>
        <p:spPr bwMode="auto">
          <a:xfrm>
            <a:off x="4839357" y="4642312"/>
            <a:ext cx="517525" cy="249238"/>
          </a:xfrm>
          <a:prstGeom prst="rect">
            <a:avLst/>
          </a:prstGeom>
          <a:noFill/>
          <a:ln w="9525">
            <a:noFill/>
            <a:miter lim="800000"/>
            <a:headEnd/>
            <a:tailEnd/>
          </a:ln>
        </p:spPr>
      </p:pic>
      <p:pic>
        <p:nvPicPr>
          <p:cNvPr id="77" name="Picture 18" descr="diffuseleft"/>
          <p:cNvPicPr>
            <a:picLocks noChangeAspect="1" noChangeArrowheads="1"/>
          </p:cNvPicPr>
          <p:nvPr/>
        </p:nvPicPr>
        <p:blipFill>
          <a:blip r:embed="rId12"/>
          <a:srcRect/>
          <a:stretch>
            <a:fillRect/>
          </a:stretch>
        </p:blipFill>
        <p:spPr bwMode="auto">
          <a:xfrm>
            <a:off x="4231345" y="4642312"/>
            <a:ext cx="531812" cy="255588"/>
          </a:xfrm>
          <a:prstGeom prst="rect">
            <a:avLst/>
          </a:prstGeom>
          <a:noFill/>
          <a:ln w="9525">
            <a:noFill/>
            <a:miter lim="800000"/>
            <a:headEnd/>
            <a:tailEnd/>
          </a:ln>
        </p:spPr>
      </p:pic>
      <p:pic>
        <p:nvPicPr>
          <p:cNvPr id="78" name="Picture 25" descr="equ5"/>
          <p:cNvPicPr>
            <a:picLocks noChangeAspect="1" noChangeArrowheads="1"/>
          </p:cNvPicPr>
          <p:nvPr/>
        </p:nvPicPr>
        <p:blipFill>
          <a:blip r:embed="rId13"/>
          <a:srcRect/>
          <a:stretch>
            <a:fillRect/>
          </a:stretch>
        </p:blipFill>
        <p:spPr bwMode="auto">
          <a:xfrm>
            <a:off x="2188566" y="5893262"/>
            <a:ext cx="2355850" cy="536575"/>
          </a:xfrm>
          <a:prstGeom prst="rect">
            <a:avLst/>
          </a:prstGeom>
          <a:noFill/>
          <a:ln w="9525">
            <a:noFill/>
            <a:miter lim="800000"/>
            <a:headEnd/>
            <a:tailEnd/>
          </a:ln>
        </p:spPr>
      </p:pic>
      <p:sp>
        <p:nvSpPr>
          <p:cNvPr id="79" name="Text Box 26"/>
          <p:cNvSpPr txBox="1">
            <a:spLocks noChangeArrowheads="1"/>
          </p:cNvSpPr>
          <p:nvPr/>
        </p:nvSpPr>
        <p:spPr bwMode="auto">
          <a:xfrm>
            <a:off x="2058851" y="1423860"/>
            <a:ext cx="2438400" cy="366712"/>
          </a:xfrm>
          <a:prstGeom prst="rect">
            <a:avLst/>
          </a:prstGeom>
          <a:noFill/>
          <a:ln w="19050">
            <a:noFill/>
            <a:miter lim="800000"/>
            <a:headEnd/>
            <a:tailEnd/>
          </a:ln>
        </p:spPr>
        <p:txBody>
          <a:bodyPr>
            <a:spAutoFit/>
          </a:bodyPr>
          <a:lstStyle/>
          <a:p>
            <a:pPr>
              <a:spcBef>
                <a:spcPct val="50000"/>
              </a:spcBef>
            </a:pPr>
            <a:r>
              <a:rPr lang="en-US" dirty="0">
                <a:solidFill>
                  <a:prstClr val="black"/>
                </a:solidFill>
              </a:rPr>
              <a:t>Cl</a:t>
            </a:r>
            <a:r>
              <a:rPr lang="en-US" baseline="30000" dirty="0">
                <a:solidFill>
                  <a:prstClr val="black"/>
                </a:solidFill>
              </a:rPr>
              <a:t>-</a:t>
            </a:r>
            <a:r>
              <a:rPr lang="en-US" dirty="0">
                <a:solidFill>
                  <a:prstClr val="black"/>
                </a:solidFill>
              </a:rPr>
              <a:t> flux via GABA</a:t>
            </a:r>
            <a:r>
              <a:rPr lang="en-US" baseline="-25000" dirty="0">
                <a:solidFill>
                  <a:prstClr val="black"/>
                </a:solidFill>
              </a:rPr>
              <a:t>A</a:t>
            </a:r>
            <a:r>
              <a:rPr lang="en-US" dirty="0">
                <a:solidFill>
                  <a:prstClr val="black"/>
                </a:solidFill>
              </a:rPr>
              <a:t>R</a:t>
            </a:r>
          </a:p>
        </p:txBody>
      </p:sp>
      <p:sp>
        <p:nvSpPr>
          <p:cNvPr id="80" name="Text Box 27"/>
          <p:cNvSpPr txBox="1">
            <a:spLocks noChangeArrowheads="1"/>
          </p:cNvSpPr>
          <p:nvPr/>
        </p:nvSpPr>
        <p:spPr bwMode="auto">
          <a:xfrm>
            <a:off x="2023466" y="3027825"/>
            <a:ext cx="2438400" cy="366712"/>
          </a:xfrm>
          <a:prstGeom prst="rect">
            <a:avLst/>
          </a:prstGeom>
          <a:noFill/>
          <a:ln w="19050">
            <a:noFill/>
            <a:miter lim="800000"/>
            <a:headEnd/>
            <a:tailEnd/>
          </a:ln>
        </p:spPr>
        <p:txBody>
          <a:bodyPr>
            <a:spAutoFit/>
          </a:bodyPr>
          <a:lstStyle/>
          <a:p>
            <a:pPr>
              <a:spcBef>
                <a:spcPct val="50000"/>
              </a:spcBef>
            </a:pPr>
            <a:r>
              <a:rPr lang="en-US" dirty="0">
                <a:solidFill>
                  <a:prstClr val="black"/>
                </a:solidFill>
              </a:rPr>
              <a:t>KCC2 pump</a:t>
            </a:r>
          </a:p>
        </p:txBody>
      </p:sp>
      <p:sp>
        <p:nvSpPr>
          <p:cNvPr id="81" name="Text Box 28"/>
          <p:cNvSpPr txBox="1">
            <a:spLocks noChangeArrowheads="1"/>
          </p:cNvSpPr>
          <p:nvPr/>
        </p:nvSpPr>
        <p:spPr bwMode="auto">
          <a:xfrm>
            <a:off x="1998066" y="4170825"/>
            <a:ext cx="2438400" cy="366712"/>
          </a:xfrm>
          <a:prstGeom prst="rect">
            <a:avLst/>
          </a:prstGeom>
          <a:noFill/>
          <a:ln w="19050">
            <a:noFill/>
            <a:miter lim="800000"/>
            <a:headEnd/>
            <a:tailEnd/>
          </a:ln>
        </p:spPr>
        <p:txBody>
          <a:bodyPr>
            <a:spAutoFit/>
          </a:bodyPr>
          <a:lstStyle/>
          <a:p>
            <a:pPr>
              <a:spcBef>
                <a:spcPct val="50000"/>
              </a:spcBef>
            </a:pPr>
            <a:r>
              <a:rPr lang="en-US" dirty="0">
                <a:solidFill>
                  <a:prstClr val="black"/>
                </a:solidFill>
              </a:rPr>
              <a:t>Diffusion and Volume</a:t>
            </a:r>
          </a:p>
        </p:txBody>
      </p:sp>
      <p:sp>
        <p:nvSpPr>
          <p:cNvPr id="82" name="Text Box 29"/>
          <p:cNvSpPr txBox="1">
            <a:spLocks noChangeArrowheads="1"/>
          </p:cNvSpPr>
          <p:nvPr/>
        </p:nvSpPr>
        <p:spPr bwMode="auto">
          <a:xfrm>
            <a:off x="2023466" y="5477337"/>
            <a:ext cx="2438400" cy="366713"/>
          </a:xfrm>
          <a:prstGeom prst="rect">
            <a:avLst/>
          </a:prstGeom>
          <a:noFill/>
          <a:ln w="19050">
            <a:noFill/>
            <a:miter lim="800000"/>
            <a:headEnd/>
            <a:tailEnd/>
          </a:ln>
        </p:spPr>
        <p:txBody>
          <a:bodyPr>
            <a:spAutoFit/>
          </a:bodyPr>
          <a:lstStyle/>
          <a:p>
            <a:pPr>
              <a:spcBef>
                <a:spcPct val="50000"/>
              </a:spcBef>
            </a:pPr>
            <a:r>
              <a:rPr lang="en-US" dirty="0">
                <a:solidFill>
                  <a:prstClr val="black"/>
                </a:solidFill>
              </a:rPr>
              <a:t>Updated [Cl</a:t>
            </a:r>
            <a:r>
              <a:rPr lang="en-US" baseline="30000" dirty="0">
                <a:solidFill>
                  <a:prstClr val="black"/>
                </a:solidFill>
              </a:rPr>
              <a:t>-</a:t>
            </a:r>
            <a:r>
              <a:rPr lang="en-US" dirty="0">
                <a:solidFill>
                  <a:prstClr val="black"/>
                </a:solidFill>
              </a:rPr>
              <a:t>]</a:t>
            </a:r>
            <a:r>
              <a:rPr lang="en-US" baseline="-25000" dirty="0" err="1">
                <a:solidFill>
                  <a:prstClr val="black"/>
                </a:solidFill>
              </a:rPr>
              <a:t>i</a:t>
            </a:r>
            <a:endParaRPr lang="en-US" baseline="-25000" dirty="0">
              <a:solidFill>
                <a:prstClr val="black"/>
              </a:solidFill>
            </a:endParaRPr>
          </a:p>
        </p:txBody>
      </p:sp>
      <p:sp>
        <p:nvSpPr>
          <p:cNvPr id="83" name="Rectangle 31"/>
          <p:cNvSpPr>
            <a:spLocks noChangeArrowheads="1"/>
          </p:cNvSpPr>
          <p:nvPr/>
        </p:nvSpPr>
        <p:spPr bwMode="auto">
          <a:xfrm>
            <a:off x="2112366" y="1781637"/>
            <a:ext cx="1905000" cy="1066800"/>
          </a:xfrm>
          <a:prstGeom prst="rect">
            <a:avLst/>
          </a:prstGeom>
          <a:noFill/>
          <a:ln w="9525">
            <a:solidFill>
              <a:schemeClr val="tx1"/>
            </a:solidFill>
            <a:miter lim="800000"/>
            <a:headEnd/>
            <a:tailEnd/>
          </a:ln>
        </p:spPr>
        <p:txBody>
          <a:bodyPr wrap="none" anchor="ctr"/>
          <a:lstStyle/>
          <a:p>
            <a:endParaRPr lang="en-GB">
              <a:solidFill>
                <a:prstClr val="black"/>
              </a:solidFill>
            </a:endParaRPr>
          </a:p>
        </p:txBody>
      </p:sp>
      <p:sp>
        <p:nvSpPr>
          <p:cNvPr id="84" name="Rectangle 32"/>
          <p:cNvSpPr>
            <a:spLocks noChangeArrowheads="1"/>
          </p:cNvSpPr>
          <p:nvPr/>
        </p:nvSpPr>
        <p:spPr bwMode="auto">
          <a:xfrm>
            <a:off x="2112366" y="3381837"/>
            <a:ext cx="2608976" cy="609600"/>
          </a:xfrm>
          <a:prstGeom prst="rect">
            <a:avLst/>
          </a:prstGeom>
          <a:noFill/>
          <a:ln w="9525">
            <a:solidFill>
              <a:schemeClr val="tx1"/>
            </a:solidFill>
            <a:miter lim="800000"/>
            <a:headEnd/>
            <a:tailEnd/>
          </a:ln>
        </p:spPr>
        <p:txBody>
          <a:bodyPr wrap="none" anchor="ctr"/>
          <a:lstStyle/>
          <a:p>
            <a:endParaRPr lang="en-GB">
              <a:solidFill>
                <a:prstClr val="black"/>
              </a:solidFill>
            </a:endParaRPr>
          </a:p>
        </p:txBody>
      </p:sp>
      <p:sp>
        <p:nvSpPr>
          <p:cNvPr id="85" name="Rectangle 33"/>
          <p:cNvSpPr>
            <a:spLocks noChangeArrowheads="1"/>
          </p:cNvSpPr>
          <p:nvPr/>
        </p:nvSpPr>
        <p:spPr bwMode="auto">
          <a:xfrm>
            <a:off x="2112366" y="4537537"/>
            <a:ext cx="1905000" cy="609600"/>
          </a:xfrm>
          <a:prstGeom prst="rect">
            <a:avLst/>
          </a:prstGeom>
          <a:noFill/>
          <a:ln w="9525">
            <a:solidFill>
              <a:schemeClr val="tx1"/>
            </a:solidFill>
            <a:miter lim="800000"/>
            <a:headEnd/>
            <a:tailEnd/>
          </a:ln>
        </p:spPr>
        <p:txBody>
          <a:bodyPr wrap="none" anchor="ctr"/>
          <a:lstStyle/>
          <a:p>
            <a:endParaRPr lang="en-GB">
              <a:solidFill>
                <a:prstClr val="black"/>
              </a:solidFill>
            </a:endParaRPr>
          </a:p>
        </p:txBody>
      </p:sp>
      <p:sp>
        <p:nvSpPr>
          <p:cNvPr id="86" name="Rectangle 34"/>
          <p:cNvSpPr>
            <a:spLocks noChangeArrowheads="1"/>
          </p:cNvSpPr>
          <p:nvPr/>
        </p:nvSpPr>
        <p:spPr bwMode="auto">
          <a:xfrm>
            <a:off x="2112366" y="5832937"/>
            <a:ext cx="2438400" cy="609600"/>
          </a:xfrm>
          <a:prstGeom prst="rect">
            <a:avLst/>
          </a:prstGeom>
          <a:noFill/>
          <a:ln w="9525">
            <a:solidFill>
              <a:schemeClr val="tx1"/>
            </a:solidFill>
            <a:miter lim="800000"/>
            <a:headEnd/>
            <a:tailEnd/>
          </a:ln>
        </p:spPr>
        <p:txBody>
          <a:bodyPr wrap="none" anchor="ctr"/>
          <a:lstStyle/>
          <a:p>
            <a:endParaRPr lang="en-GB">
              <a:solidFill>
                <a:prstClr val="black"/>
              </a:solidFill>
            </a:endParaRPr>
          </a:p>
        </p:txBody>
      </p:sp>
      <p:pic>
        <p:nvPicPr>
          <p:cNvPr id="4" name="Picture 3" descr="A screenshot of a cell phone&#10;&#10;Description automatically generated">
            <a:extLst>
              <a:ext uri="{FF2B5EF4-FFF2-40B4-BE49-F238E27FC236}">
                <a16:creationId xmlns:a16="http://schemas.microsoft.com/office/drawing/2014/main" id="{02744E92-46C4-6949-854D-C739B66A2D5A}"/>
              </a:ext>
            </a:extLst>
          </p:cNvPr>
          <p:cNvPicPr>
            <a:picLocks noChangeAspect="1"/>
          </p:cNvPicPr>
          <p:nvPr/>
        </p:nvPicPr>
        <p:blipFill>
          <a:blip r:embed="rId14"/>
          <a:stretch>
            <a:fillRect/>
          </a:stretch>
        </p:blipFill>
        <p:spPr>
          <a:xfrm>
            <a:off x="6173350" y="1682877"/>
            <a:ext cx="2471600" cy="3772443"/>
          </a:xfrm>
          <a:prstGeom prst="rect">
            <a:avLst/>
          </a:prstGeom>
        </p:spPr>
      </p:pic>
      <p:sp>
        <p:nvSpPr>
          <p:cNvPr id="29" name="TextBox 28">
            <a:extLst>
              <a:ext uri="{FF2B5EF4-FFF2-40B4-BE49-F238E27FC236}">
                <a16:creationId xmlns:a16="http://schemas.microsoft.com/office/drawing/2014/main" id="{036439EF-A696-5A44-B3A3-4678CC4DAFDA}"/>
              </a:ext>
            </a:extLst>
          </p:cNvPr>
          <p:cNvSpPr txBox="1"/>
          <p:nvPr/>
        </p:nvSpPr>
        <p:spPr>
          <a:xfrm>
            <a:off x="12610" y="6462143"/>
            <a:ext cx="1724062" cy="338554"/>
          </a:xfrm>
          <a:prstGeom prst="rect">
            <a:avLst/>
          </a:prstGeom>
          <a:noFill/>
        </p:spPr>
        <p:txBody>
          <a:bodyPr wrap="none" rtlCol="0">
            <a:spAutoFit/>
          </a:bodyPr>
          <a:lstStyle/>
          <a:p>
            <a:r>
              <a:rPr lang="en-US" sz="1600" dirty="0"/>
              <a:t>Christopher </a:t>
            </a:r>
            <a:r>
              <a:rPr lang="en-US" sz="1600" dirty="0" err="1"/>
              <a:t>Currin</a:t>
            </a:r>
            <a:endParaRPr lang="en-US" sz="1600" dirty="0"/>
          </a:p>
        </p:txBody>
      </p:sp>
      <p:pic>
        <p:nvPicPr>
          <p:cNvPr id="30" name="Picture 29">
            <a:extLst>
              <a:ext uri="{FF2B5EF4-FFF2-40B4-BE49-F238E27FC236}">
                <a16:creationId xmlns:a16="http://schemas.microsoft.com/office/drawing/2014/main" id="{7B9CF872-4EB6-D148-A6FF-C5F02446D89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1358" y="5155075"/>
            <a:ext cx="1326566" cy="1326566"/>
          </a:xfrm>
          <a:prstGeom prst="rect">
            <a:avLst/>
          </a:prstGeom>
        </p:spPr>
      </p:pic>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EC2ADA0E-24D9-AE46-BE76-9DDF8E17C312}"/>
                  </a:ext>
                </a:extLst>
              </p:cNvPr>
              <p:cNvSpPr/>
              <p:nvPr/>
            </p:nvSpPr>
            <p:spPr>
              <a:xfrm>
                <a:off x="1228490" y="3546683"/>
                <a:ext cx="445538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ZA" sz="1200" b="0" i="1" smtClean="0">
                              <a:solidFill>
                                <a:schemeClr val="tx1"/>
                              </a:solidFill>
                              <a:latin typeface="Cambria Math" panose="02040503050406030204" pitchFamily="18" charset="0"/>
                            </a:rPr>
                          </m:ctrlPr>
                        </m:sSubPr>
                        <m:e>
                          <m:r>
                            <a:rPr lang="en-ZA" sz="1200" b="0" i="1" smtClean="0">
                              <a:solidFill>
                                <a:schemeClr val="tx1"/>
                              </a:solidFill>
                              <a:latin typeface="Cambria Math" panose="02040503050406030204" pitchFamily="18" charset="0"/>
                            </a:rPr>
                            <m:t>𝐼</m:t>
                          </m:r>
                        </m:e>
                        <m:sub>
                          <m:r>
                            <a:rPr lang="en-ZA" sz="1200" b="0" i="1" smtClean="0">
                              <a:solidFill>
                                <a:schemeClr val="tx1"/>
                              </a:solidFill>
                              <a:latin typeface="Cambria Math" panose="02040503050406030204" pitchFamily="18" charset="0"/>
                            </a:rPr>
                            <m:t>𝐾𝐶𝐶</m:t>
                          </m:r>
                          <m:r>
                            <a:rPr lang="en-ZA" sz="1200" b="0" i="1" smtClean="0">
                              <a:solidFill>
                                <a:schemeClr val="tx1"/>
                              </a:solidFill>
                              <a:latin typeface="Cambria Math" panose="02040503050406030204" pitchFamily="18" charset="0"/>
                            </a:rPr>
                            <m:t>2</m:t>
                          </m:r>
                        </m:sub>
                      </m:sSub>
                      <m:r>
                        <a:rPr lang="en-ZA" sz="1200" b="0" i="1" smtClean="0">
                          <a:solidFill>
                            <a:schemeClr val="tx1"/>
                          </a:solidFill>
                          <a:latin typeface="Cambria Math" panose="02040503050406030204" pitchFamily="18" charset="0"/>
                        </a:rPr>
                        <m:t>=</m:t>
                      </m:r>
                      <m:r>
                        <m:rPr>
                          <m:sty m:val="p"/>
                        </m:rPr>
                        <a:rPr lang="en-ZA" sz="1200" b="0" i="0" smtClean="0">
                          <a:solidFill>
                            <a:schemeClr val="tx1"/>
                          </a:solidFill>
                          <a:latin typeface="Cambria Math" panose="02040503050406030204" pitchFamily="18" charset="0"/>
                        </a:rPr>
                        <m:t>P</m:t>
                      </m:r>
                      <m:r>
                        <a:rPr lang="en-ZA" sz="1200" b="0" i="0" smtClean="0">
                          <a:solidFill>
                            <a:schemeClr val="tx1"/>
                          </a:solidFill>
                          <a:latin typeface="Cambria Math" panose="02040503050406030204" pitchFamily="18" charset="0"/>
                        </a:rPr>
                        <m:t> </m:t>
                      </m:r>
                      <m:d>
                        <m:dPr>
                          <m:ctrlPr>
                            <a:rPr lang="en-ZA" sz="1200" b="0" i="1" smtClean="0">
                              <a:solidFill>
                                <a:schemeClr val="tx1"/>
                              </a:solidFill>
                              <a:latin typeface="Cambria Math" panose="02040503050406030204" pitchFamily="18" charset="0"/>
                            </a:rPr>
                          </m:ctrlPr>
                        </m:dPr>
                        <m:e>
                          <m:sSub>
                            <m:sSubPr>
                              <m:ctrlPr>
                                <a:rPr lang="en-ZA" sz="1200" b="0" i="1" smtClean="0">
                                  <a:solidFill>
                                    <a:schemeClr val="tx1"/>
                                  </a:solidFill>
                                  <a:latin typeface="Cambria Math" panose="02040503050406030204" pitchFamily="18" charset="0"/>
                                </a:rPr>
                              </m:ctrlPr>
                            </m:sSubPr>
                            <m:e>
                              <m:d>
                                <m:dPr>
                                  <m:begChr m:val="["/>
                                  <m:endChr m:val="]"/>
                                  <m:ctrlPr>
                                    <a:rPr lang="en-ZA" sz="1200" b="0" i="1" smtClean="0">
                                      <a:solidFill>
                                        <a:schemeClr val="tx1"/>
                                      </a:solidFill>
                                      <a:latin typeface="Cambria Math" panose="02040503050406030204" pitchFamily="18" charset="0"/>
                                    </a:rPr>
                                  </m:ctrlPr>
                                </m:dPr>
                                <m:e>
                                  <m:sSup>
                                    <m:sSupPr>
                                      <m:ctrlPr>
                                        <a:rPr lang="en-ZA" sz="1200" b="0" i="1" smtClean="0">
                                          <a:solidFill>
                                            <a:schemeClr val="tx1"/>
                                          </a:solidFill>
                                          <a:latin typeface="Cambria Math" panose="02040503050406030204" pitchFamily="18" charset="0"/>
                                        </a:rPr>
                                      </m:ctrlPr>
                                    </m:sSupPr>
                                    <m:e>
                                      <m:r>
                                        <a:rPr lang="en-ZA" sz="1200" b="0" i="1" smtClean="0">
                                          <a:solidFill>
                                            <a:schemeClr val="tx1"/>
                                          </a:solidFill>
                                          <a:latin typeface="Cambria Math" panose="02040503050406030204" pitchFamily="18" charset="0"/>
                                        </a:rPr>
                                        <m:t>𝐾</m:t>
                                      </m:r>
                                    </m:e>
                                    <m:sup>
                                      <m:r>
                                        <a:rPr lang="en-ZA" sz="1200" b="0" i="1" smtClean="0">
                                          <a:solidFill>
                                            <a:schemeClr val="tx1"/>
                                          </a:solidFill>
                                          <a:latin typeface="Cambria Math" panose="02040503050406030204" pitchFamily="18" charset="0"/>
                                        </a:rPr>
                                        <m:t>+</m:t>
                                      </m:r>
                                    </m:sup>
                                  </m:sSup>
                                </m:e>
                              </m:d>
                            </m:e>
                            <m:sub>
                              <m:r>
                                <a:rPr lang="en-ZA" sz="1200" b="0" i="1" smtClean="0">
                                  <a:solidFill>
                                    <a:schemeClr val="tx1"/>
                                  </a:solidFill>
                                  <a:latin typeface="Cambria Math" panose="02040503050406030204" pitchFamily="18" charset="0"/>
                                </a:rPr>
                                <m:t>𝑖</m:t>
                              </m:r>
                            </m:sub>
                          </m:sSub>
                          <m:sSub>
                            <m:sSubPr>
                              <m:ctrlPr>
                                <a:rPr lang="en-ZA" sz="1200" b="0" i="1" smtClean="0">
                                  <a:solidFill>
                                    <a:schemeClr val="tx1"/>
                                  </a:solidFill>
                                  <a:latin typeface="Cambria Math" panose="02040503050406030204" pitchFamily="18" charset="0"/>
                                </a:rPr>
                              </m:ctrlPr>
                            </m:sSubPr>
                            <m:e>
                              <m:d>
                                <m:dPr>
                                  <m:begChr m:val="["/>
                                  <m:endChr m:val="]"/>
                                  <m:ctrlPr>
                                    <a:rPr lang="en-ZA" sz="1200" b="0" i="1" smtClean="0">
                                      <a:solidFill>
                                        <a:schemeClr val="tx1"/>
                                      </a:solidFill>
                                      <a:latin typeface="Cambria Math" panose="02040503050406030204" pitchFamily="18" charset="0"/>
                                    </a:rPr>
                                  </m:ctrlPr>
                                </m:dPr>
                                <m:e>
                                  <m:sSup>
                                    <m:sSupPr>
                                      <m:ctrlPr>
                                        <a:rPr lang="en-ZA" sz="1200" b="0" i="1" smtClean="0">
                                          <a:solidFill>
                                            <a:schemeClr val="tx1"/>
                                          </a:solidFill>
                                          <a:latin typeface="Cambria Math" panose="02040503050406030204" pitchFamily="18" charset="0"/>
                                        </a:rPr>
                                      </m:ctrlPr>
                                    </m:sSupPr>
                                    <m:e>
                                      <m:r>
                                        <a:rPr lang="en-ZA" sz="1200" b="0" i="1" smtClean="0">
                                          <a:solidFill>
                                            <a:schemeClr val="tx1"/>
                                          </a:solidFill>
                                          <a:latin typeface="Cambria Math" panose="02040503050406030204" pitchFamily="18" charset="0"/>
                                        </a:rPr>
                                        <m:t>𝐶𝑙</m:t>
                                      </m:r>
                                    </m:e>
                                    <m:sup>
                                      <m:r>
                                        <a:rPr lang="en-ZA" sz="1200" b="0" i="1" smtClean="0">
                                          <a:solidFill>
                                            <a:schemeClr val="tx1"/>
                                          </a:solidFill>
                                          <a:latin typeface="Cambria Math" panose="02040503050406030204" pitchFamily="18" charset="0"/>
                                        </a:rPr>
                                        <m:t>−</m:t>
                                      </m:r>
                                    </m:sup>
                                  </m:sSup>
                                </m:e>
                              </m:d>
                            </m:e>
                            <m:sub>
                              <m:r>
                                <a:rPr lang="en-ZA" sz="1200" b="0" i="1" smtClean="0">
                                  <a:solidFill>
                                    <a:schemeClr val="tx1"/>
                                  </a:solidFill>
                                  <a:latin typeface="Cambria Math" panose="02040503050406030204" pitchFamily="18" charset="0"/>
                                </a:rPr>
                                <m:t>𝑖</m:t>
                              </m:r>
                            </m:sub>
                          </m:sSub>
                          <m:r>
                            <a:rPr lang="en-ZA" sz="1200" b="0" i="1" smtClean="0">
                              <a:solidFill>
                                <a:schemeClr val="tx1"/>
                              </a:solidFill>
                              <a:latin typeface="Cambria Math" panose="02040503050406030204" pitchFamily="18" charset="0"/>
                            </a:rPr>
                            <m:t>−</m:t>
                          </m:r>
                          <m:sSub>
                            <m:sSubPr>
                              <m:ctrlPr>
                                <a:rPr lang="en-ZA" sz="1200" b="0" i="1" smtClean="0">
                                  <a:solidFill>
                                    <a:schemeClr val="tx1"/>
                                  </a:solidFill>
                                  <a:latin typeface="Cambria Math" panose="02040503050406030204" pitchFamily="18" charset="0"/>
                                </a:rPr>
                              </m:ctrlPr>
                            </m:sSubPr>
                            <m:e>
                              <m:d>
                                <m:dPr>
                                  <m:begChr m:val="["/>
                                  <m:endChr m:val="]"/>
                                  <m:ctrlPr>
                                    <a:rPr lang="en-ZA" sz="1200" b="0" i="1" smtClean="0">
                                      <a:solidFill>
                                        <a:schemeClr val="tx1"/>
                                      </a:solidFill>
                                      <a:latin typeface="Cambria Math" panose="02040503050406030204" pitchFamily="18" charset="0"/>
                                    </a:rPr>
                                  </m:ctrlPr>
                                </m:dPr>
                                <m:e>
                                  <m:sSup>
                                    <m:sSupPr>
                                      <m:ctrlPr>
                                        <a:rPr lang="en-ZA" sz="1200" b="0" i="1" smtClean="0">
                                          <a:solidFill>
                                            <a:schemeClr val="tx1"/>
                                          </a:solidFill>
                                          <a:latin typeface="Cambria Math" panose="02040503050406030204" pitchFamily="18" charset="0"/>
                                        </a:rPr>
                                      </m:ctrlPr>
                                    </m:sSupPr>
                                    <m:e>
                                      <m:r>
                                        <a:rPr lang="en-ZA" sz="1200" b="0" i="1" smtClean="0">
                                          <a:solidFill>
                                            <a:schemeClr val="tx1"/>
                                          </a:solidFill>
                                          <a:latin typeface="Cambria Math" panose="02040503050406030204" pitchFamily="18" charset="0"/>
                                        </a:rPr>
                                        <m:t>𝐾</m:t>
                                      </m:r>
                                    </m:e>
                                    <m:sup>
                                      <m:r>
                                        <a:rPr lang="en-ZA" sz="1200" b="0" i="1" smtClean="0">
                                          <a:solidFill>
                                            <a:schemeClr val="tx1"/>
                                          </a:solidFill>
                                          <a:latin typeface="Cambria Math" panose="02040503050406030204" pitchFamily="18" charset="0"/>
                                        </a:rPr>
                                        <m:t>+</m:t>
                                      </m:r>
                                    </m:sup>
                                  </m:sSup>
                                </m:e>
                              </m:d>
                            </m:e>
                            <m:sub>
                              <m:r>
                                <a:rPr lang="en-ZA" sz="1200" b="0" i="1" smtClean="0">
                                  <a:solidFill>
                                    <a:schemeClr val="tx1"/>
                                  </a:solidFill>
                                  <a:latin typeface="Cambria Math" panose="02040503050406030204" pitchFamily="18" charset="0"/>
                                </a:rPr>
                                <m:t>𝑜</m:t>
                              </m:r>
                            </m:sub>
                          </m:sSub>
                          <m:sSub>
                            <m:sSubPr>
                              <m:ctrlPr>
                                <a:rPr lang="en-ZA" sz="1200" b="0" i="1" smtClean="0">
                                  <a:solidFill>
                                    <a:schemeClr val="tx1"/>
                                  </a:solidFill>
                                  <a:latin typeface="Cambria Math" panose="02040503050406030204" pitchFamily="18" charset="0"/>
                                </a:rPr>
                              </m:ctrlPr>
                            </m:sSubPr>
                            <m:e>
                              <m:d>
                                <m:dPr>
                                  <m:begChr m:val="["/>
                                  <m:endChr m:val="]"/>
                                  <m:ctrlPr>
                                    <a:rPr lang="en-ZA" sz="1200" b="0" i="1" smtClean="0">
                                      <a:solidFill>
                                        <a:schemeClr val="tx1"/>
                                      </a:solidFill>
                                      <a:latin typeface="Cambria Math" panose="02040503050406030204" pitchFamily="18" charset="0"/>
                                    </a:rPr>
                                  </m:ctrlPr>
                                </m:dPr>
                                <m:e>
                                  <m:sSup>
                                    <m:sSupPr>
                                      <m:ctrlPr>
                                        <a:rPr lang="en-ZA" sz="1200" b="0" i="1" smtClean="0">
                                          <a:solidFill>
                                            <a:schemeClr val="tx1"/>
                                          </a:solidFill>
                                          <a:latin typeface="Cambria Math" panose="02040503050406030204" pitchFamily="18" charset="0"/>
                                        </a:rPr>
                                      </m:ctrlPr>
                                    </m:sSupPr>
                                    <m:e>
                                      <m:r>
                                        <a:rPr lang="en-ZA" sz="1200" b="0" i="1" smtClean="0">
                                          <a:solidFill>
                                            <a:schemeClr val="tx1"/>
                                          </a:solidFill>
                                          <a:latin typeface="Cambria Math" panose="02040503050406030204" pitchFamily="18" charset="0"/>
                                        </a:rPr>
                                        <m:t>𝐶𝑙</m:t>
                                      </m:r>
                                    </m:e>
                                    <m:sup>
                                      <m:r>
                                        <a:rPr lang="en-ZA" sz="1200" b="0" i="1" smtClean="0">
                                          <a:solidFill>
                                            <a:schemeClr val="tx1"/>
                                          </a:solidFill>
                                          <a:latin typeface="Cambria Math" panose="02040503050406030204" pitchFamily="18" charset="0"/>
                                        </a:rPr>
                                        <m:t>−</m:t>
                                      </m:r>
                                    </m:sup>
                                  </m:sSup>
                                </m:e>
                              </m:d>
                            </m:e>
                            <m:sub>
                              <m:r>
                                <a:rPr lang="en-ZA" sz="1200" b="0" i="1" smtClean="0">
                                  <a:solidFill>
                                    <a:schemeClr val="tx1"/>
                                  </a:solidFill>
                                  <a:latin typeface="Cambria Math" panose="02040503050406030204" pitchFamily="18" charset="0"/>
                                </a:rPr>
                                <m:t>𝑜</m:t>
                              </m:r>
                            </m:sub>
                          </m:sSub>
                        </m:e>
                      </m:d>
                    </m:oMath>
                  </m:oMathPara>
                </a14:m>
                <a:endParaRPr lang="en-ZA" sz="1200" b="0" i="1" dirty="0">
                  <a:solidFill>
                    <a:schemeClr val="tx1"/>
                  </a:solidFill>
                </a:endParaRPr>
              </a:p>
            </p:txBody>
          </p:sp>
        </mc:Choice>
        <mc:Fallback xmlns="">
          <p:sp>
            <p:nvSpPr>
              <p:cNvPr id="31" name="Rectangle 30">
                <a:extLst>
                  <a:ext uri="{FF2B5EF4-FFF2-40B4-BE49-F238E27FC236}">
                    <a16:creationId xmlns:a16="http://schemas.microsoft.com/office/drawing/2014/main" id="{EC2ADA0E-24D9-AE46-BE76-9DDF8E17C312}"/>
                  </a:ext>
                </a:extLst>
              </p:cNvPr>
              <p:cNvSpPr>
                <a:spLocks noRot="1" noChangeAspect="1" noMove="1" noResize="1" noEditPoints="1" noAdjustHandles="1" noChangeArrowheads="1" noChangeShapeType="1" noTextEdit="1"/>
              </p:cNvSpPr>
              <p:nvPr/>
            </p:nvSpPr>
            <p:spPr>
              <a:xfrm>
                <a:off x="1228490" y="3546683"/>
                <a:ext cx="4455387" cy="276999"/>
              </a:xfrm>
              <a:prstGeom prst="rect">
                <a:avLst/>
              </a:prstGeom>
              <a:blipFill>
                <a:blip r:embed="rId16"/>
                <a:stretch>
                  <a:fillRect b="-4348"/>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E08E7361-11D1-A647-9310-AA643978F78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51800" y="3045750"/>
            <a:ext cx="1092200" cy="1636659"/>
          </a:xfrm>
          <a:prstGeom prst="rect">
            <a:avLst/>
          </a:prstGeom>
        </p:spPr>
      </p:pic>
      <p:sp>
        <p:nvSpPr>
          <p:cNvPr id="34" name="TextBox 18">
            <a:extLst>
              <a:ext uri="{FF2B5EF4-FFF2-40B4-BE49-F238E27FC236}">
                <a16:creationId xmlns:a16="http://schemas.microsoft.com/office/drawing/2014/main" id="{43A2413E-83C8-5848-AF14-7E3A58D6D16E}"/>
              </a:ext>
            </a:extLst>
          </p:cNvPr>
          <p:cNvSpPr txBox="1">
            <a:spLocks noChangeArrowheads="1"/>
          </p:cNvSpPr>
          <p:nvPr/>
        </p:nvSpPr>
        <p:spPr bwMode="auto">
          <a:xfrm>
            <a:off x="4781550" y="6488668"/>
            <a:ext cx="6267450" cy="369332"/>
          </a:xfrm>
          <a:prstGeom prst="rect">
            <a:avLst/>
          </a:prstGeom>
          <a:noFill/>
          <a:ln w="9525">
            <a:noFill/>
            <a:miter lim="800000"/>
            <a:headEnd/>
            <a:tailEnd/>
          </a:ln>
        </p:spPr>
        <p:txBody>
          <a:bodyPr wrap="square">
            <a:spAutoFit/>
          </a:bodyPr>
          <a:lstStyle/>
          <a:p>
            <a:r>
              <a:rPr lang="en-US" dirty="0" err="1"/>
              <a:t>Currin</a:t>
            </a:r>
            <a:r>
              <a:rPr lang="en-US" dirty="0"/>
              <a:t> et al. (2020) </a:t>
            </a:r>
            <a:r>
              <a:rPr lang="en-US" b="1" i="1" dirty="0" err="1"/>
              <a:t>PloS</a:t>
            </a:r>
            <a:r>
              <a:rPr lang="en-US" b="1" i="1" dirty="0"/>
              <a:t> Comp. Bio. </a:t>
            </a:r>
            <a:r>
              <a:rPr lang="en-US" dirty="0"/>
              <a:t>In press</a:t>
            </a:r>
            <a:endParaRPr lang="en-US" b="1" dirty="0"/>
          </a:p>
        </p:txBody>
      </p:sp>
    </p:spTree>
    <p:extLst>
      <p:ext uri="{BB962C8B-B14F-4D97-AF65-F5344CB8AC3E}">
        <p14:creationId xmlns:p14="http://schemas.microsoft.com/office/powerpoint/2010/main" val="21159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83" grpId="0" animBg="1"/>
      <p:bldP spid="84" grpId="0" animBg="1"/>
      <p:bldP spid="85" grpId="0" animBg="1"/>
      <p:bldP spid="86" grpId="0" animBg="1"/>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7472" y="2032000"/>
            <a:ext cx="6157570" cy="34512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472" y="2032000"/>
            <a:ext cx="6157570" cy="3451250"/>
          </a:xfrm>
          <a:prstGeom prst="rect">
            <a:avLst/>
          </a:prstGeom>
        </p:spPr>
      </p:pic>
      <p:sp>
        <p:nvSpPr>
          <p:cNvPr id="2" name="Title 1"/>
          <p:cNvSpPr>
            <a:spLocks noGrp="1"/>
          </p:cNvSpPr>
          <p:nvPr>
            <p:ph type="title"/>
          </p:nvPr>
        </p:nvSpPr>
        <p:spPr>
          <a:xfrm>
            <a:off x="628650" y="365126"/>
            <a:ext cx="7886700" cy="1326566"/>
          </a:xfrm>
        </p:spPr>
        <p:txBody>
          <a:bodyPr>
            <a:normAutofit/>
          </a:bodyPr>
          <a:lstStyle/>
          <a:p>
            <a:r>
              <a:rPr lang="en-US" dirty="0"/>
              <a:t>The neuronal input-output function.</a:t>
            </a:r>
            <a:br>
              <a:rPr lang="en-US" dirty="0"/>
            </a:b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3700" y="3860800"/>
            <a:ext cx="730505" cy="58440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4461" y="1574800"/>
            <a:ext cx="714662" cy="584404"/>
          </a:xfrm>
          <a:prstGeom prst="rect">
            <a:avLst/>
          </a:prstGeom>
        </p:spPr>
      </p:pic>
      <p:sp>
        <p:nvSpPr>
          <p:cNvPr id="3" name="TextBox 2">
            <a:extLst>
              <a:ext uri="{FF2B5EF4-FFF2-40B4-BE49-F238E27FC236}">
                <a16:creationId xmlns:a16="http://schemas.microsoft.com/office/drawing/2014/main" id="{A35EACBF-21CA-A142-8EBD-1885265E726F}"/>
              </a:ext>
            </a:extLst>
          </p:cNvPr>
          <p:cNvSpPr txBox="1"/>
          <p:nvPr/>
        </p:nvSpPr>
        <p:spPr>
          <a:xfrm>
            <a:off x="1617472" y="6089338"/>
            <a:ext cx="6129435" cy="369332"/>
          </a:xfrm>
          <a:prstGeom prst="rect">
            <a:avLst/>
          </a:prstGeom>
          <a:noFill/>
        </p:spPr>
        <p:txBody>
          <a:bodyPr wrap="none" rtlCol="0">
            <a:spAutoFit/>
          </a:bodyPr>
          <a:lstStyle/>
          <a:p>
            <a:r>
              <a:rPr lang="en-US" dirty="0"/>
              <a:t>Peripherally targeted inhibition offsets the neuronal IO function</a:t>
            </a:r>
          </a:p>
        </p:txBody>
      </p:sp>
      <p:sp>
        <p:nvSpPr>
          <p:cNvPr id="8" name="TextBox 18">
            <a:extLst>
              <a:ext uri="{FF2B5EF4-FFF2-40B4-BE49-F238E27FC236}">
                <a16:creationId xmlns:a16="http://schemas.microsoft.com/office/drawing/2014/main" id="{38647154-E6C1-FA40-8625-B8F34D44CA13}"/>
              </a:ext>
            </a:extLst>
          </p:cNvPr>
          <p:cNvSpPr txBox="1">
            <a:spLocks noChangeArrowheads="1"/>
          </p:cNvSpPr>
          <p:nvPr/>
        </p:nvSpPr>
        <p:spPr bwMode="auto">
          <a:xfrm>
            <a:off x="4781550" y="6488668"/>
            <a:ext cx="6267450" cy="369332"/>
          </a:xfrm>
          <a:prstGeom prst="rect">
            <a:avLst/>
          </a:prstGeom>
          <a:noFill/>
          <a:ln w="9525">
            <a:noFill/>
            <a:miter lim="800000"/>
            <a:headEnd/>
            <a:tailEnd/>
          </a:ln>
        </p:spPr>
        <p:txBody>
          <a:bodyPr wrap="square">
            <a:spAutoFit/>
          </a:bodyPr>
          <a:lstStyle/>
          <a:p>
            <a:r>
              <a:rPr lang="en-US" dirty="0" err="1"/>
              <a:t>Currin</a:t>
            </a:r>
            <a:r>
              <a:rPr lang="en-US" dirty="0"/>
              <a:t> et al. (2020) </a:t>
            </a:r>
            <a:r>
              <a:rPr lang="en-US" b="1" i="1" dirty="0" err="1"/>
              <a:t>PloS</a:t>
            </a:r>
            <a:r>
              <a:rPr lang="en-US" b="1" i="1" dirty="0"/>
              <a:t> Comp Bio. </a:t>
            </a:r>
            <a:r>
              <a:rPr lang="en-US" dirty="0"/>
              <a:t>In press</a:t>
            </a:r>
            <a:endParaRPr lang="en-US" b="1" dirty="0"/>
          </a:p>
        </p:txBody>
      </p:sp>
    </p:spTree>
    <p:extLst>
      <p:ext uri="{BB962C8B-B14F-4D97-AF65-F5344CB8AC3E}">
        <p14:creationId xmlns:p14="http://schemas.microsoft.com/office/powerpoint/2010/main" val="204163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D06F1AA1-4AF9-8D49-8189-DC8E9C3A9CA3}"/>
              </a:ext>
            </a:extLst>
          </p:cNvPr>
          <p:cNvPicPr>
            <a:picLocks noGrp="1" noChangeAspect="1"/>
          </p:cNvPicPr>
          <p:nvPr>
            <p:ph idx="1"/>
          </p:nvPr>
        </p:nvPicPr>
        <p:blipFill>
          <a:blip r:embed="rId2"/>
          <a:stretch>
            <a:fillRect/>
          </a:stretch>
        </p:blipFill>
        <p:spPr>
          <a:xfrm>
            <a:off x="1805867" y="2463801"/>
            <a:ext cx="7150669" cy="2816930"/>
          </a:xfrm>
        </p:spPr>
      </p:pic>
      <p:sp>
        <p:nvSpPr>
          <p:cNvPr id="8" name="Title 1">
            <a:extLst>
              <a:ext uri="{FF2B5EF4-FFF2-40B4-BE49-F238E27FC236}">
                <a16:creationId xmlns:a16="http://schemas.microsoft.com/office/drawing/2014/main" id="{07B7E461-2D66-8E49-964B-6AE686466182}"/>
              </a:ext>
            </a:extLst>
          </p:cNvPr>
          <p:cNvSpPr>
            <a:spLocks noGrp="1"/>
          </p:cNvSpPr>
          <p:nvPr>
            <p:ph type="title"/>
          </p:nvPr>
        </p:nvSpPr>
        <p:spPr>
          <a:xfrm>
            <a:off x="628650" y="212726"/>
            <a:ext cx="8210550" cy="1325563"/>
          </a:xfrm>
        </p:spPr>
        <p:txBody>
          <a:bodyPr>
            <a:normAutofit fontScale="90000"/>
          </a:bodyPr>
          <a:lstStyle/>
          <a:p>
            <a:r>
              <a:rPr lang="en-US" dirty="0"/>
              <a:t>Dynamic Cl</a:t>
            </a:r>
            <a:r>
              <a:rPr lang="en-US" baseline="30000" dirty="0"/>
              <a:t>-</a:t>
            </a:r>
            <a:r>
              <a:rPr lang="en-US" dirty="0"/>
              <a:t> reduces the effectiveness of peripherally targeted inhibition for controlling output firing rates</a:t>
            </a:r>
          </a:p>
        </p:txBody>
      </p:sp>
      <p:pic>
        <p:nvPicPr>
          <p:cNvPr id="11" name="Picture 10" descr="A screenshot of a cell phone&#10;&#10;Description automatically generated">
            <a:extLst>
              <a:ext uri="{FF2B5EF4-FFF2-40B4-BE49-F238E27FC236}">
                <a16:creationId xmlns:a16="http://schemas.microsoft.com/office/drawing/2014/main" id="{8077369E-8800-324F-B45C-8707BCE623F3}"/>
              </a:ext>
            </a:extLst>
          </p:cNvPr>
          <p:cNvPicPr>
            <a:picLocks noChangeAspect="1"/>
          </p:cNvPicPr>
          <p:nvPr/>
        </p:nvPicPr>
        <p:blipFill>
          <a:blip r:embed="rId3"/>
          <a:stretch>
            <a:fillRect/>
          </a:stretch>
        </p:blipFill>
        <p:spPr>
          <a:xfrm>
            <a:off x="82550" y="2736671"/>
            <a:ext cx="1439998" cy="2197893"/>
          </a:xfrm>
          <a:prstGeom prst="rect">
            <a:avLst/>
          </a:prstGeom>
        </p:spPr>
      </p:pic>
      <p:sp>
        <p:nvSpPr>
          <p:cNvPr id="14" name="Rectangle 13">
            <a:extLst>
              <a:ext uri="{FF2B5EF4-FFF2-40B4-BE49-F238E27FC236}">
                <a16:creationId xmlns:a16="http://schemas.microsoft.com/office/drawing/2014/main" id="{C10FBE90-4540-9344-AA0B-20580718EE0E}"/>
              </a:ext>
            </a:extLst>
          </p:cNvPr>
          <p:cNvSpPr/>
          <p:nvPr/>
        </p:nvSpPr>
        <p:spPr>
          <a:xfrm>
            <a:off x="5969000" y="2463801"/>
            <a:ext cx="2987536" cy="2816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A27C9D7-B52A-964C-BBDE-86BE6DBACED8}"/>
              </a:ext>
            </a:extLst>
          </p:cNvPr>
          <p:cNvSpPr txBox="1"/>
          <p:nvPr/>
        </p:nvSpPr>
        <p:spPr>
          <a:xfrm>
            <a:off x="82550" y="5524500"/>
            <a:ext cx="2095702" cy="369332"/>
          </a:xfrm>
          <a:prstGeom prst="rect">
            <a:avLst/>
          </a:prstGeom>
          <a:noFill/>
        </p:spPr>
        <p:txBody>
          <a:bodyPr wrap="none" rtlCol="0">
            <a:spAutoFit/>
          </a:bodyPr>
          <a:lstStyle/>
          <a:p>
            <a:r>
              <a:rPr lang="en-US" dirty="0"/>
              <a:t>Peripheral inhibition</a:t>
            </a:r>
          </a:p>
        </p:txBody>
      </p:sp>
      <p:sp>
        <p:nvSpPr>
          <p:cNvPr id="9" name="TextBox 18">
            <a:extLst>
              <a:ext uri="{FF2B5EF4-FFF2-40B4-BE49-F238E27FC236}">
                <a16:creationId xmlns:a16="http://schemas.microsoft.com/office/drawing/2014/main" id="{99377214-2031-2049-A7A8-C401FFFF2751}"/>
              </a:ext>
            </a:extLst>
          </p:cNvPr>
          <p:cNvSpPr txBox="1">
            <a:spLocks noChangeArrowheads="1"/>
          </p:cNvSpPr>
          <p:nvPr/>
        </p:nvSpPr>
        <p:spPr bwMode="auto">
          <a:xfrm>
            <a:off x="4781550" y="6488668"/>
            <a:ext cx="6267450" cy="369332"/>
          </a:xfrm>
          <a:prstGeom prst="rect">
            <a:avLst/>
          </a:prstGeom>
          <a:noFill/>
          <a:ln w="9525">
            <a:noFill/>
            <a:miter lim="800000"/>
            <a:headEnd/>
            <a:tailEnd/>
          </a:ln>
        </p:spPr>
        <p:txBody>
          <a:bodyPr wrap="square">
            <a:spAutoFit/>
          </a:bodyPr>
          <a:lstStyle/>
          <a:p>
            <a:r>
              <a:rPr lang="en-US" dirty="0" err="1"/>
              <a:t>Currin</a:t>
            </a:r>
            <a:r>
              <a:rPr lang="en-US" dirty="0"/>
              <a:t> et al. (2020) </a:t>
            </a:r>
            <a:r>
              <a:rPr lang="en-US" b="1" i="1" dirty="0" err="1"/>
              <a:t>PloS</a:t>
            </a:r>
            <a:r>
              <a:rPr lang="en-US" b="1" i="1" dirty="0"/>
              <a:t> Comp Bio. </a:t>
            </a:r>
            <a:r>
              <a:rPr lang="en-US" dirty="0"/>
              <a:t>In press</a:t>
            </a:r>
            <a:endParaRPr lang="en-US" b="1" dirty="0"/>
          </a:p>
        </p:txBody>
      </p:sp>
    </p:spTree>
    <p:extLst>
      <p:ext uri="{BB962C8B-B14F-4D97-AF65-F5344CB8AC3E}">
        <p14:creationId xmlns:p14="http://schemas.microsoft.com/office/powerpoint/2010/main" val="350869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9">
            <a:extLst>
              <a:ext uri="{FF2B5EF4-FFF2-40B4-BE49-F238E27FC236}">
                <a16:creationId xmlns:a16="http://schemas.microsoft.com/office/drawing/2014/main" id="{F098DEE4-7747-5841-927E-059320EA7BF0}"/>
              </a:ext>
            </a:extLst>
          </p:cNvPr>
          <p:cNvPicPr>
            <a:picLocks noChangeAspect="1"/>
          </p:cNvPicPr>
          <p:nvPr/>
        </p:nvPicPr>
        <p:blipFill>
          <a:blip r:embed="rId2"/>
          <a:srcRect/>
          <a:stretch/>
        </p:blipFill>
        <p:spPr>
          <a:xfrm>
            <a:off x="1190625" y="602373"/>
            <a:ext cx="7143750" cy="6433552"/>
          </a:xfrm>
          <a:prstGeom prst="rect">
            <a:avLst/>
          </a:prstGeom>
        </p:spPr>
      </p:pic>
      <p:pic>
        <p:nvPicPr>
          <p:cNvPr id="10" name="Content Placeholder 9" descr="A close up of a map&#10;&#10;Description automatically generated">
            <a:extLst>
              <a:ext uri="{FF2B5EF4-FFF2-40B4-BE49-F238E27FC236}">
                <a16:creationId xmlns:a16="http://schemas.microsoft.com/office/drawing/2014/main" id="{8C6653A0-6F6B-8E4A-B149-3B61176EB6A5}"/>
              </a:ext>
            </a:extLst>
          </p:cNvPr>
          <p:cNvPicPr>
            <a:picLocks noGrp="1" noChangeAspect="1"/>
          </p:cNvPicPr>
          <p:nvPr>
            <p:ph idx="1"/>
          </p:nvPr>
        </p:nvPicPr>
        <p:blipFill>
          <a:blip r:embed="rId3"/>
          <a:stretch>
            <a:fillRect/>
          </a:stretch>
        </p:blipFill>
        <p:spPr>
          <a:xfrm>
            <a:off x="1190625" y="602373"/>
            <a:ext cx="7143750" cy="6433553"/>
          </a:xfrm>
        </p:spPr>
      </p:pic>
      <p:sp>
        <p:nvSpPr>
          <p:cNvPr id="2" name="Title 1">
            <a:extLst>
              <a:ext uri="{FF2B5EF4-FFF2-40B4-BE49-F238E27FC236}">
                <a16:creationId xmlns:a16="http://schemas.microsoft.com/office/drawing/2014/main" id="{E1DC3AA3-F0D4-D047-919A-5C66FDD54394}"/>
              </a:ext>
            </a:extLst>
          </p:cNvPr>
          <p:cNvSpPr>
            <a:spLocks noGrp="1"/>
          </p:cNvSpPr>
          <p:nvPr>
            <p:ph type="title"/>
          </p:nvPr>
        </p:nvSpPr>
        <p:spPr>
          <a:xfrm>
            <a:off x="819150" y="0"/>
            <a:ext cx="7886700" cy="1325563"/>
          </a:xfrm>
        </p:spPr>
        <p:txBody>
          <a:bodyPr/>
          <a:lstStyle/>
          <a:p>
            <a:r>
              <a:rPr lang="en-US" dirty="0"/>
              <a:t>Chloride dynamically alters the input-output function</a:t>
            </a:r>
          </a:p>
        </p:txBody>
      </p:sp>
      <p:pic>
        <p:nvPicPr>
          <p:cNvPr id="12" name="Picture 11" descr="A screenshot of a cell phone&#10;&#10;Description automatically generated">
            <a:extLst>
              <a:ext uri="{FF2B5EF4-FFF2-40B4-BE49-F238E27FC236}">
                <a16:creationId xmlns:a16="http://schemas.microsoft.com/office/drawing/2014/main" id="{31BCB4DA-3723-944E-885A-87561EEC9E28}"/>
              </a:ext>
            </a:extLst>
          </p:cNvPr>
          <p:cNvPicPr>
            <a:picLocks noChangeAspect="1"/>
          </p:cNvPicPr>
          <p:nvPr/>
        </p:nvPicPr>
        <p:blipFill rotWithShape="1">
          <a:blip r:embed="rId4"/>
          <a:srcRect l="91806"/>
          <a:stretch/>
        </p:blipFill>
        <p:spPr>
          <a:xfrm>
            <a:off x="8145463" y="1325563"/>
            <a:ext cx="749300" cy="5146119"/>
          </a:xfrm>
          <a:prstGeom prst="rect">
            <a:avLst/>
          </a:prstGeom>
        </p:spPr>
      </p:pic>
      <p:sp>
        <p:nvSpPr>
          <p:cNvPr id="6" name="TextBox 18">
            <a:extLst>
              <a:ext uri="{FF2B5EF4-FFF2-40B4-BE49-F238E27FC236}">
                <a16:creationId xmlns:a16="http://schemas.microsoft.com/office/drawing/2014/main" id="{E7F50870-B6B9-124B-9FB6-874ACDAA825A}"/>
              </a:ext>
            </a:extLst>
          </p:cNvPr>
          <p:cNvSpPr txBox="1">
            <a:spLocks noChangeArrowheads="1"/>
          </p:cNvSpPr>
          <p:nvPr/>
        </p:nvSpPr>
        <p:spPr bwMode="auto">
          <a:xfrm>
            <a:off x="4781550" y="6488668"/>
            <a:ext cx="6267450" cy="369332"/>
          </a:xfrm>
          <a:prstGeom prst="rect">
            <a:avLst/>
          </a:prstGeom>
          <a:noFill/>
          <a:ln w="9525">
            <a:noFill/>
            <a:miter lim="800000"/>
            <a:headEnd/>
            <a:tailEnd/>
          </a:ln>
        </p:spPr>
        <p:txBody>
          <a:bodyPr wrap="square">
            <a:spAutoFit/>
          </a:bodyPr>
          <a:lstStyle/>
          <a:p>
            <a:r>
              <a:rPr lang="en-US" dirty="0" err="1"/>
              <a:t>Currin</a:t>
            </a:r>
            <a:r>
              <a:rPr lang="en-US" dirty="0"/>
              <a:t> et al. (2020) </a:t>
            </a:r>
            <a:r>
              <a:rPr lang="en-US" b="1" i="1" dirty="0" err="1"/>
              <a:t>PloS</a:t>
            </a:r>
            <a:r>
              <a:rPr lang="en-US" b="1" i="1" dirty="0"/>
              <a:t> Comp Bio. </a:t>
            </a:r>
            <a:r>
              <a:rPr lang="en-US" dirty="0"/>
              <a:t>In press</a:t>
            </a:r>
            <a:endParaRPr lang="en-US" b="1" dirty="0"/>
          </a:p>
        </p:txBody>
      </p:sp>
      <p:pic>
        <p:nvPicPr>
          <p:cNvPr id="7" name="Picture 6" descr="A screenshot of a cell phone&#10;&#10;Description automatically generated">
            <a:extLst>
              <a:ext uri="{FF2B5EF4-FFF2-40B4-BE49-F238E27FC236}">
                <a16:creationId xmlns:a16="http://schemas.microsoft.com/office/drawing/2014/main" id="{E89844A3-050D-DE44-ACC3-6D1D65E0A8CF}"/>
              </a:ext>
            </a:extLst>
          </p:cNvPr>
          <p:cNvPicPr>
            <a:picLocks noChangeAspect="1"/>
          </p:cNvPicPr>
          <p:nvPr/>
        </p:nvPicPr>
        <p:blipFill>
          <a:blip r:embed="rId5"/>
          <a:stretch>
            <a:fillRect/>
          </a:stretch>
        </p:blipFill>
        <p:spPr>
          <a:xfrm>
            <a:off x="82550" y="2606039"/>
            <a:ext cx="1439998" cy="2197893"/>
          </a:xfrm>
          <a:prstGeom prst="rect">
            <a:avLst/>
          </a:prstGeom>
        </p:spPr>
      </p:pic>
    </p:spTree>
    <p:extLst>
      <p:ext uri="{BB962C8B-B14F-4D97-AF65-F5344CB8AC3E}">
        <p14:creationId xmlns:p14="http://schemas.microsoft.com/office/powerpoint/2010/main" val="154248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Seizure_v2.avi">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1143000" y="0"/>
            <a:ext cx="6858000" cy="6858000"/>
          </a:xfrm>
        </p:spPr>
      </p:pic>
    </p:spTree>
    <p:extLst>
      <p:ext uri="{BB962C8B-B14F-4D97-AF65-F5344CB8AC3E}">
        <p14:creationId xmlns:p14="http://schemas.microsoft.com/office/powerpoint/2010/main" val="39840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9CBD75-0AD7-7F49-ACD0-D43A6E97C023}"/>
              </a:ext>
            </a:extLst>
          </p:cNvPr>
          <p:cNvSpPr/>
          <p:nvPr/>
        </p:nvSpPr>
        <p:spPr>
          <a:xfrm>
            <a:off x="819150" y="4724400"/>
            <a:ext cx="7258050" cy="176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F87612-E0B3-3E44-82CA-85727E735298}"/>
              </a:ext>
            </a:extLst>
          </p:cNvPr>
          <p:cNvSpPr/>
          <p:nvPr/>
        </p:nvSpPr>
        <p:spPr>
          <a:xfrm>
            <a:off x="819150" y="4558981"/>
            <a:ext cx="1212850" cy="176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088CC58-9C0F-E045-97A0-164647DE3876}"/>
              </a:ext>
            </a:extLst>
          </p:cNvPr>
          <p:cNvSpPr>
            <a:spLocks noGrp="1"/>
          </p:cNvSpPr>
          <p:nvPr>
            <p:ph type="title"/>
          </p:nvPr>
        </p:nvSpPr>
        <p:spPr>
          <a:xfrm>
            <a:off x="819150" y="0"/>
            <a:ext cx="7886700" cy="1325563"/>
          </a:xfrm>
        </p:spPr>
        <p:txBody>
          <a:bodyPr/>
          <a:lstStyle/>
          <a:p>
            <a:r>
              <a:rPr lang="en-US" dirty="0"/>
              <a:t>Chloride dynamically alters the input-output function</a:t>
            </a:r>
          </a:p>
        </p:txBody>
      </p:sp>
      <p:pic>
        <p:nvPicPr>
          <p:cNvPr id="6" name="Content Placeholder 5">
            <a:extLst>
              <a:ext uri="{FF2B5EF4-FFF2-40B4-BE49-F238E27FC236}">
                <a16:creationId xmlns:a16="http://schemas.microsoft.com/office/drawing/2014/main" id="{2DCD67C4-1B54-194E-8D4C-4BF17B9E690E}"/>
              </a:ext>
            </a:extLst>
          </p:cNvPr>
          <p:cNvPicPr>
            <a:picLocks noGrp="1" noChangeAspect="1"/>
          </p:cNvPicPr>
          <p:nvPr>
            <p:ph idx="1"/>
          </p:nvPr>
        </p:nvPicPr>
        <p:blipFill>
          <a:blip r:embed="rId2"/>
          <a:stretch>
            <a:fillRect/>
          </a:stretch>
        </p:blipFill>
        <p:spPr>
          <a:xfrm>
            <a:off x="678908" y="1271775"/>
            <a:ext cx="6570519" cy="5073439"/>
          </a:xfrm>
        </p:spPr>
      </p:pic>
      <p:pic>
        <p:nvPicPr>
          <p:cNvPr id="11" name="Picture 10">
            <a:extLst>
              <a:ext uri="{FF2B5EF4-FFF2-40B4-BE49-F238E27FC236}">
                <a16:creationId xmlns:a16="http://schemas.microsoft.com/office/drawing/2014/main" id="{B270E843-2EAC-B745-90EF-A90D83F2E05E}"/>
              </a:ext>
            </a:extLst>
          </p:cNvPr>
          <p:cNvPicPr>
            <a:picLocks noChangeAspect="1"/>
          </p:cNvPicPr>
          <p:nvPr/>
        </p:nvPicPr>
        <p:blipFill>
          <a:blip r:embed="rId3"/>
          <a:stretch>
            <a:fillRect/>
          </a:stretch>
        </p:blipFill>
        <p:spPr>
          <a:xfrm>
            <a:off x="7469368" y="1276087"/>
            <a:ext cx="801694" cy="3445116"/>
          </a:xfrm>
          <a:prstGeom prst="rect">
            <a:avLst/>
          </a:prstGeom>
        </p:spPr>
      </p:pic>
      <p:pic>
        <p:nvPicPr>
          <p:cNvPr id="13" name="Picture 12">
            <a:extLst>
              <a:ext uri="{FF2B5EF4-FFF2-40B4-BE49-F238E27FC236}">
                <a16:creationId xmlns:a16="http://schemas.microsoft.com/office/drawing/2014/main" id="{D605B990-CEED-9B4E-97DD-134CA95B8030}"/>
              </a:ext>
            </a:extLst>
          </p:cNvPr>
          <p:cNvPicPr>
            <a:picLocks noChangeAspect="1"/>
          </p:cNvPicPr>
          <p:nvPr/>
        </p:nvPicPr>
        <p:blipFill>
          <a:blip r:embed="rId4"/>
          <a:stretch>
            <a:fillRect/>
          </a:stretch>
        </p:blipFill>
        <p:spPr>
          <a:xfrm>
            <a:off x="7469368" y="4886622"/>
            <a:ext cx="989479" cy="1532097"/>
          </a:xfrm>
          <a:prstGeom prst="rect">
            <a:avLst/>
          </a:prstGeom>
        </p:spPr>
      </p:pic>
      <p:sp>
        <p:nvSpPr>
          <p:cNvPr id="14" name="TextBox 18">
            <a:extLst>
              <a:ext uri="{FF2B5EF4-FFF2-40B4-BE49-F238E27FC236}">
                <a16:creationId xmlns:a16="http://schemas.microsoft.com/office/drawing/2014/main" id="{7B3C470D-5E54-3D4C-B5CF-5842516D9466}"/>
              </a:ext>
            </a:extLst>
          </p:cNvPr>
          <p:cNvSpPr txBox="1">
            <a:spLocks noChangeArrowheads="1"/>
          </p:cNvSpPr>
          <p:nvPr/>
        </p:nvSpPr>
        <p:spPr bwMode="auto">
          <a:xfrm>
            <a:off x="4781550" y="6488668"/>
            <a:ext cx="6267450" cy="369332"/>
          </a:xfrm>
          <a:prstGeom prst="rect">
            <a:avLst/>
          </a:prstGeom>
          <a:noFill/>
          <a:ln w="9525">
            <a:noFill/>
            <a:miter lim="800000"/>
            <a:headEnd/>
            <a:tailEnd/>
          </a:ln>
        </p:spPr>
        <p:txBody>
          <a:bodyPr wrap="square">
            <a:spAutoFit/>
          </a:bodyPr>
          <a:lstStyle/>
          <a:p>
            <a:r>
              <a:rPr lang="en-US" dirty="0" err="1"/>
              <a:t>Currin</a:t>
            </a:r>
            <a:r>
              <a:rPr lang="en-US" dirty="0"/>
              <a:t> et al. (2020) </a:t>
            </a:r>
            <a:r>
              <a:rPr lang="en-US" b="1" i="1" dirty="0" err="1"/>
              <a:t>PloS</a:t>
            </a:r>
            <a:r>
              <a:rPr lang="en-US" b="1" i="1" dirty="0"/>
              <a:t> Comp Bio. </a:t>
            </a:r>
            <a:r>
              <a:rPr lang="en-US" dirty="0"/>
              <a:t>In press</a:t>
            </a:r>
            <a:endParaRPr lang="en-US" b="1" dirty="0"/>
          </a:p>
        </p:txBody>
      </p:sp>
      <p:sp>
        <p:nvSpPr>
          <p:cNvPr id="15" name="Rectangle 14">
            <a:extLst>
              <a:ext uri="{FF2B5EF4-FFF2-40B4-BE49-F238E27FC236}">
                <a16:creationId xmlns:a16="http://schemas.microsoft.com/office/drawing/2014/main" id="{FA814293-79B6-A24A-AEEC-E86022FEAC8F}"/>
              </a:ext>
            </a:extLst>
          </p:cNvPr>
          <p:cNvSpPr/>
          <p:nvPr/>
        </p:nvSpPr>
        <p:spPr>
          <a:xfrm>
            <a:off x="438150" y="5015753"/>
            <a:ext cx="6917391" cy="1402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FAF1C0-DE15-9C43-A006-3E15F15FB1FE}"/>
              </a:ext>
            </a:extLst>
          </p:cNvPr>
          <p:cNvSpPr/>
          <p:nvPr/>
        </p:nvSpPr>
        <p:spPr>
          <a:xfrm flipV="1">
            <a:off x="590551" y="4782163"/>
            <a:ext cx="1441450" cy="446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34606-CE48-264A-B9F5-3CBD03FA82EC}"/>
              </a:ext>
            </a:extLst>
          </p:cNvPr>
          <p:cNvSpPr/>
          <p:nvPr/>
        </p:nvSpPr>
        <p:spPr>
          <a:xfrm>
            <a:off x="0" y="1050131"/>
            <a:ext cx="7355541" cy="2136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5">
            <a:extLst>
              <a:ext uri="{FF2B5EF4-FFF2-40B4-BE49-F238E27FC236}">
                <a16:creationId xmlns:a16="http://schemas.microsoft.com/office/drawing/2014/main" id="{1A0F97BE-771D-EE47-8E07-3B2A3FA07562}"/>
              </a:ext>
            </a:extLst>
          </p:cNvPr>
          <p:cNvPicPr>
            <a:picLocks noChangeAspect="1"/>
          </p:cNvPicPr>
          <p:nvPr/>
        </p:nvPicPr>
        <p:blipFill rotWithShape="1">
          <a:blip r:embed="rId2"/>
          <a:srcRect l="22026" t="7728" b="86997"/>
          <a:stretch/>
        </p:blipFill>
        <p:spPr>
          <a:xfrm>
            <a:off x="2170909" y="5015753"/>
            <a:ext cx="5123308" cy="267610"/>
          </a:xfrm>
          <a:prstGeom prst="rect">
            <a:avLst/>
          </a:prstGeom>
        </p:spPr>
      </p:pic>
    </p:spTree>
    <p:extLst>
      <p:ext uri="{BB962C8B-B14F-4D97-AF65-F5344CB8AC3E}">
        <p14:creationId xmlns:p14="http://schemas.microsoft.com/office/powerpoint/2010/main" val="380203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376226-FE46-6B4C-AC42-13165AE66AAF}"/>
              </a:ext>
            </a:extLst>
          </p:cNvPr>
          <p:cNvPicPr>
            <a:picLocks noGrp="1" noChangeAspect="1"/>
          </p:cNvPicPr>
          <p:nvPr>
            <p:ph idx="1"/>
          </p:nvPr>
        </p:nvPicPr>
        <p:blipFill>
          <a:blip r:embed="rId2"/>
          <a:stretch>
            <a:fillRect/>
          </a:stretch>
        </p:blipFill>
        <p:spPr>
          <a:xfrm>
            <a:off x="7519589" y="3772388"/>
            <a:ext cx="990732" cy="1907686"/>
          </a:xfrm>
        </p:spPr>
      </p:pic>
      <p:pic>
        <p:nvPicPr>
          <p:cNvPr id="7" name="Picture 6">
            <a:extLst>
              <a:ext uri="{FF2B5EF4-FFF2-40B4-BE49-F238E27FC236}">
                <a16:creationId xmlns:a16="http://schemas.microsoft.com/office/drawing/2014/main" id="{991D3BDB-4310-B743-B960-DED5E3E0D8D9}"/>
              </a:ext>
            </a:extLst>
          </p:cNvPr>
          <p:cNvPicPr>
            <a:picLocks noChangeAspect="1"/>
          </p:cNvPicPr>
          <p:nvPr/>
        </p:nvPicPr>
        <p:blipFill>
          <a:blip r:embed="rId3"/>
          <a:stretch>
            <a:fillRect/>
          </a:stretch>
        </p:blipFill>
        <p:spPr>
          <a:xfrm>
            <a:off x="628650" y="3707336"/>
            <a:ext cx="6389230" cy="1907685"/>
          </a:xfrm>
          <a:prstGeom prst="rect">
            <a:avLst/>
          </a:prstGeom>
        </p:spPr>
      </p:pic>
      <p:pic>
        <p:nvPicPr>
          <p:cNvPr id="8" name="Content Placeholder 5">
            <a:extLst>
              <a:ext uri="{FF2B5EF4-FFF2-40B4-BE49-F238E27FC236}">
                <a16:creationId xmlns:a16="http://schemas.microsoft.com/office/drawing/2014/main" id="{6CF99349-E16D-DD4E-8A3B-D85F658ADAEB}"/>
              </a:ext>
            </a:extLst>
          </p:cNvPr>
          <p:cNvPicPr>
            <a:picLocks noChangeAspect="1"/>
          </p:cNvPicPr>
          <p:nvPr/>
        </p:nvPicPr>
        <p:blipFill rotWithShape="1">
          <a:blip r:embed="rId4"/>
          <a:srcRect t="67237"/>
          <a:stretch/>
        </p:blipFill>
        <p:spPr>
          <a:xfrm>
            <a:off x="628650" y="1931464"/>
            <a:ext cx="6389231" cy="1616353"/>
          </a:xfrm>
          <a:prstGeom prst="rect">
            <a:avLst/>
          </a:prstGeom>
        </p:spPr>
      </p:pic>
      <p:pic>
        <p:nvPicPr>
          <p:cNvPr id="9" name="Picture 8">
            <a:extLst>
              <a:ext uri="{FF2B5EF4-FFF2-40B4-BE49-F238E27FC236}">
                <a16:creationId xmlns:a16="http://schemas.microsoft.com/office/drawing/2014/main" id="{4CF08C09-8D06-FF47-AB13-86C233A201AB}"/>
              </a:ext>
            </a:extLst>
          </p:cNvPr>
          <p:cNvPicPr>
            <a:picLocks noChangeAspect="1"/>
          </p:cNvPicPr>
          <p:nvPr/>
        </p:nvPicPr>
        <p:blipFill>
          <a:blip r:embed="rId5"/>
          <a:stretch>
            <a:fillRect/>
          </a:stretch>
        </p:blipFill>
        <p:spPr>
          <a:xfrm>
            <a:off x="7525871" y="2112240"/>
            <a:ext cx="989479" cy="1532097"/>
          </a:xfrm>
          <a:prstGeom prst="rect">
            <a:avLst/>
          </a:prstGeom>
        </p:spPr>
      </p:pic>
      <p:sp>
        <p:nvSpPr>
          <p:cNvPr id="10" name="Rectangle 9">
            <a:extLst>
              <a:ext uri="{FF2B5EF4-FFF2-40B4-BE49-F238E27FC236}">
                <a16:creationId xmlns:a16="http://schemas.microsoft.com/office/drawing/2014/main" id="{4749E08F-5A71-0941-BFB4-0E67AF15D961}"/>
              </a:ext>
            </a:extLst>
          </p:cNvPr>
          <p:cNvSpPr/>
          <p:nvPr/>
        </p:nvSpPr>
        <p:spPr>
          <a:xfrm>
            <a:off x="1910081" y="1670345"/>
            <a:ext cx="5107800" cy="57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095CDA-F7C9-6A4F-B492-18FACB9CBC19}"/>
              </a:ext>
            </a:extLst>
          </p:cNvPr>
          <p:cNvSpPr/>
          <p:nvPr/>
        </p:nvSpPr>
        <p:spPr>
          <a:xfrm>
            <a:off x="965201" y="1430610"/>
            <a:ext cx="5107800" cy="57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49C109A-7580-464C-BC6A-FF61B12B399A}"/>
              </a:ext>
            </a:extLst>
          </p:cNvPr>
          <p:cNvSpPr>
            <a:spLocks noGrp="1"/>
          </p:cNvSpPr>
          <p:nvPr>
            <p:ph type="title"/>
          </p:nvPr>
        </p:nvSpPr>
        <p:spPr>
          <a:xfrm>
            <a:off x="838200" y="118418"/>
            <a:ext cx="7886700" cy="1325563"/>
          </a:xfrm>
        </p:spPr>
        <p:txBody>
          <a:bodyPr/>
          <a:lstStyle/>
          <a:p>
            <a:r>
              <a:rPr lang="en-US" dirty="0"/>
              <a:t>Chloride dynamically alters the input-output function</a:t>
            </a:r>
          </a:p>
        </p:txBody>
      </p:sp>
      <p:sp>
        <p:nvSpPr>
          <p:cNvPr id="13" name="Rectangle 12">
            <a:extLst>
              <a:ext uri="{FF2B5EF4-FFF2-40B4-BE49-F238E27FC236}">
                <a16:creationId xmlns:a16="http://schemas.microsoft.com/office/drawing/2014/main" id="{1B0545F5-2BED-854D-B611-8955B2A4E3D2}"/>
              </a:ext>
            </a:extLst>
          </p:cNvPr>
          <p:cNvSpPr/>
          <p:nvPr/>
        </p:nvSpPr>
        <p:spPr>
          <a:xfrm>
            <a:off x="472718" y="3473028"/>
            <a:ext cx="1653401" cy="227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8">
            <a:extLst>
              <a:ext uri="{FF2B5EF4-FFF2-40B4-BE49-F238E27FC236}">
                <a16:creationId xmlns:a16="http://schemas.microsoft.com/office/drawing/2014/main" id="{6F9B4E68-C550-194D-A5A2-4A93E91F5A73}"/>
              </a:ext>
            </a:extLst>
          </p:cNvPr>
          <p:cNvSpPr txBox="1">
            <a:spLocks noChangeArrowheads="1"/>
          </p:cNvSpPr>
          <p:nvPr/>
        </p:nvSpPr>
        <p:spPr bwMode="auto">
          <a:xfrm>
            <a:off x="4781550" y="6488668"/>
            <a:ext cx="6267450" cy="369332"/>
          </a:xfrm>
          <a:prstGeom prst="rect">
            <a:avLst/>
          </a:prstGeom>
          <a:noFill/>
          <a:ln w="9525">
            <a:noFill/>
            <a:miter lim="800000"/>
            <a:headEnd/>
            <a:tailEnd/>
          </a:ln>
        </p:spPr>
        <p:txBody>
          <a:bodyPr wrap="square">
            <a:spAutoFit/>
          </a:bodyPr>
          <a:lstStyle/>
          <a:p>
            <a:r>
              <a:rPr lang="en-US" dirty="0" err="1"/>
              <a:t>Currin</a:t>
            </a:r>
            <a:r>
              <a:rPr lang="en-US" dirty="0"/>
              <a:t> et al. (2020) </a:t>
            </a:r>
            <a:r>
              <a:rPr lang="en-US" b="1" i="1" dirty="0" err="1"/>
              <a:t>PloS</a:t>
            </a:r>
            <a:r>
              <a:rPr lang="en-US" b="1" i="1" dirty="0"/>
              <a:t> Comp Bio. </a:t>
            </a:r>
            <a:r>
              <a:rPr lang="en-US" dirty="0"/>
              <a:t>In press</a:t>
            </a:r>
            <a:endParaRPr lang="en-US" b="1" dirty="0"/>
          </a:p>
        </p:txBody>
      </p:sp>
      <p:pic>
        <p:nvPicPr>
          <p:cNvPr id="15" name="Content Placeholder 5">
            <a:extLst>
              <a:ext uri="{FF2B5EF4-FFF2-40B4-BE49-F238E27FC236}">
                <a16:creationId xmlns:a16="http://schemas.microsoft.com/office/drawing/2014/main" id="{F3BAE3B0-C78F-8846-9D5C-3677CE052AAD}"/>
              </a:ext>
            </a:extLst>
          </p:cNvPr>
          <p:cNvPicPr>
            <a:picLocks noChangeAspect="1"/>
          </p:cNvPicPr>
          <p:nvPr/>
        </p:nvPicPr>
        <p:blipFill rotWithShape="1">
          <a:blip r:embed="rId4"/>
          <a:srcRect l="22026" t="7728" b="86997"/>
          <a:stretch/>
        </p:blipFill>
        <p:spPr>
          <a:xfrm>
            <a:off x="1995487" y="1794486"/>
            <a:ext cx="5123308" cy="267610"/>
          </a:xfrm>
          <a:prstGeom prst="rect">
            <a:avLst/>
          </a:prstGeom>
        </p:spPr>
      </p:pic>
    </p:spTree>
    <p:extLst>
      <p:ext uri="{BB962C8B-B14F-4D97-AF65-F5344CB8AC3E}">
        <p14:creationId xmlns:p14="http://schemas.microsoft.com/office/powerpoint/2010/main" val="3003698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810" y="322585"/>
            <a:ext cx="7886700" cy="1325563"/>
          </a:xfrm>
        </p:spPr>
        <p:txBody>
          <a:bodyPr/>
          <a:lstStyle/>
          <a:p>
            <a:r>
              <a:rPr lang="en-US" dirty="0"/>
              <a:t>Talk outline</a:t>
            </a:r>
          </a:p>
        </p:txBody>
      </p:sp>
      <p:sp>
        <p:nvSpPr>
          <p:cNvPr id="3" name="Content Placeholder 2"/>
          <p:cNvSpPr>
            <a:spLocks noGrp="1"/>
          </p:cNvSpPr>
          <p:nvPr>
            <p:ph idx="1"/>
          </p:nvPr>
        </p:nvSpPr>
        <p:spPr>
          <a:xfrm>
            <a:off x="1762965" y="2078037"/>
            <a:ext cx="6965945" cy="2701925"/>
          </a:xfrm>
        </p:spPr>
        <p:txBody>
          <a:bodyPr>
            <a:normAutofit/>
          </a:bodyPr>
          <a:lstStyle/>
          <a:p>
            <a:r>
              <a:rPr lang="en-US" sz="2400" dirty="0">
                <a:solidFill>
                  <a:schemeClr val="bg1">
                    <a:lumMod val="75000"/>
                  </a:schemeClr>
                </a:solidFill>
              </a:rPr>
              <a:t>Inhibitory synaptic plasticity and chloride</a:t>
            </a:r>
          </a:p>
          <a:p>
            <a:r>
              <a:rPr lang="en-US" sz="2400" dirty="0">
                <a:solidFill>
                  <a:schemeClr val="bg1">
                    <a:lumMod val="75000"/>
                  </a:schemeClr>
                </a:solidFill>
              </a:rPr>
              <a:t>Chloride dynamics modulate neuronal output</a:t>
            </a:r>
          </a:p>
          <a:p>
            <a:r>
              <a:rPr lang="en-US" sz="2400" dirty="0"/>
              <a:t>GABAergic signaling becomes excitatory during seizures</a:t>
            </a:r>
          </a:p>
          <a:p>
            <a:r>
              <a:rPr lang="en-US" sz="2400" dirty="0">
                <a:solidFill>
                  <a:schemeClr val="bg1">
                    <a:lumMod val="75000"/>
                  </a:schemeClr>
                </a:solidFill>
              </a:rPr>
              <a:t>Relevance for the management of persistent seizures.</a:t>
            </a:r>
          </a:p>
          <a:p>
            <a:endParaRPr lang="en-US" sz="2400" dirty="0"/>
          </a:p>
          <a:p>
            <a:pPr marL="0" indent="0">
              <a:buNone/>
            </a:pPr>
            <a:endParaRPr lang="en-US" sz="2400" dirty="0"/>
          </a:p>
          <a:p>
            <a:endParaRPr lang="en-US" sz="2400" dirty="0"/>
          </a:p>
        </p:txBody>
      </p:sp>
      <p:pic>
        <p:nvPicPr>
          <p:cNvPr id="4" name="Picture 18" descr="pyramidWithInhib"/>
          <p:cNvPicPr>
            <a:picLocks noChangeAspect="1" noChangeArrowheads="1"/>
          </p:cNvPicPr>
          <p:nvPr/>
        </p:nvPicPr>
        <p:blipFill>
          <a:blip r:embed="rId2">
            <a:alphaModFix amt="11000"/>
          </a:blip>
          <a:srcRect/>
          <a:stretch>
            <a:fillRect/>
          </a:stretch>
        </p:blipFill>
        <p:spPr bwMode="auto">
          <a:xfrm>
            <a:off x="0" y="322585"/>
            <a:ext cx="2874869" cy="6535415"/>
          </a:xfrm>
          <a:prstGeom prst="rect">
            <a:avLst/>
          </a:prstGeom>
          <a:noFill/>
          <a:ln w="9525">
            <a:noFill/>
            <a:miter lim="800000"/>
            <a:headEnd/>
            <a:tailEnd/>
          </a:ln>
        </p:spPr>
      </p:pic>
    </p:spTree>
    <p:extLst>
      <p:ext uri="{BB962C8B-B14F-4D97-AF65-F5344CB8AC3E}">
        <p14:creationId xmlns:p14="http://schemas.microsoft.com/office/powerpoint/2010/main" val="3027849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83492" t="-1637" r="-398" b="51441"/>
          <a:stretch/>
        </p:blipFill>
        <p:spPr>
          <a:xfrm>
            <a:off x="7348961" y="3391382"/>
            <a:ext cx="267182" cy="266218"/>
          </a:xfr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357" y="1156650"/>
            <a:ext cx="4116316" cy="3868920"/>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7084" y="4495800"/>
            <a:ext cx="1216116" cy="989585"/>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 y="4420615"/>
            <a:ext cx="1236981" cy="989585"/>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1400" y="5411215"/>
            <a:ext cx="1234000" cy="989585"/>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7400" y="5403094"/>
            <a:ext cx="1225058" cy="989585"/>
          </a:xfrm>
          <a:prstGeom prst="rect">
            <a:avLst/>
          </a:prstGeom>
        </p:spPr>
      </p:pic>
      <p:sp>
        <p:nvSpPr>
          <p:cNvPr id="30" name="Line 90"/>
          <p:cNvSpPr>
            <a:spLocks noChangeShapeType="1"/>
          </p:cNvSpPr>
          <p:nvPr/>
        </p:nvSpPr>
        <p:spPr bwMode="auto">
          <a:xfrm flipH="1">
            <a:off x="1742137" y="4533392"/>
            <a:ext cx="162862" cy="228600"/>
          </a:xfrm>
          <a:prstGeom prst="line">
            <a:avLst/>
          </a:prstGeom>
          <a:noFill/>
          <a:ln w="34925">
            <a:solidFill>
              <a:srgbClr val="FF0000"/>
            </a:solidFill>
            <a:round/>
            <a:headEnd/>
            <a:tailEnd type="triangle" w="med" len="med"/>
          </a:ln>
        </p:spPr>
        <p:txBody>
          <a:bodyPr/>
          <a:lstStyle/>
          <a:p>
            <a:endParaRPr lang="en-GB"/>
          </a:p>
        </p:txBody>
      </p:sp>
      <p:sp>
        <p:nvSpPr>
          <p:cNvPr id="31" name="Line 90"/>
          <p:cNvSpPr>
            <a:spLocks noChangeShapeType="1"/>
          </p:cNvSpPr>
          <p:nvPr/>
        </p:nvSpPr>
        <p:spPr bwMode="auto">
          <a:xfrm flipH="1">
            <a:off x="2884159" y="4990591"/>
            <a:ext cx="71411" cy="276345"/>
          </a:xfrm>
          <a:prstGeom prst="line">
            <a:avLst/>
          </a:prstGeom>
          <a:noFill/>
          <a:ln w="34925">
            <a:solidFill>
              <a:srgbClr val="FF0000"/>
            </a:solidFill>
            <a:round/>
            <a:headEnd/>
            <a:tailEnd type="triangle" w="med" len="med"/>
          </a:ln>
        </p:spPr>
        <p:txBody>
          <a:bodyPr/>
          <a:lstStyle/>
          <a:p>
            <a:endParaRPr lang="en-GB"/>
          </a:p>
        </p:txBody>
      </p:sp>
      <p:sp>
        <p:nvSpPr>
          <p:cNvPr id="32" name="Line 90"/>
          <p:cNvSpPr>
            <a:spLocks noChangeShapeType="1"/>
          </p:cNvSpPr>
          <p:nvPr/>
        </p:nvSpPr>
        <p:spPr bwMode="auto">
          <a:xfrm>
            <a:off x="3954166" y="4829921"/>
            <a:ext cx="137078" cy="298842"/>
          </a:xfrm>
          <a:prstGeom prst="line">
            <a:avLst/>
          </a:prstGeom>
          <a:noFill/>
          <a:ln w="34925">
            <a:solidFill>
              <a:srgbClr val="FF0000"/>
            </a:solidFill>
            <a:round/>
            <a:headEnd/>
            <a:tailEnd type="triangle" w="med" len="med"/>
          </a:ln>
        </p:spPr>
        <p:txBody>
          <a:bodyPr/>
          <a:lstStyle/>
          <a:p>
            <a:endParaRPr lang="en-GB"/>
          </a:p>
        </p:txBody>
      </p:sp>
      <p:sp>
        <p:nvSpPr>
          <p:cNvPr id="33" name="Line 90"/>
          <p:cNvSpPr>
            <a:spLocks noChangeShapeType="1"/>
          </p:cNvSpPr>
          <p:nvPr/>
        </p:nvSpPr>
        <p:spPr bwMode="auto">
          <a:xfrm>
            <a:off x="5031468" y="4442823"/>
            <a:ext cx="174995" cy="204869"/>
          </a:xfrm>
          <a:prstGeom prst="line">
            <a:avLst/>
          </a:prstGeom>
          <a:noFill/>
          <a:ln w="34925">
            <a:solidFill>
              <a:srgbClr val="FF0000"/>
            </a:solidFill>
            <a:round/>
            <a:headEnd/>
            <a:tailEnd type="triangle" w="med" len="med"/>
          </a:ln>
        </p:spPr>
        <p:txBody>
          <a:bodyPr/>
          <a:lstStyle/>
          <a:p>
            <a:endParaRPr lang="en-GB"/>
          </a:p>
        </p:txBody>
      </p:sp>
      <p:grpSp>
        <p:nvGrpSpPr>
          <p:cNvPr id="5" name="Group 4"/>
          <p:cNvGrpSpPr/>
          <p:nvPr/>
        </p:nvGrpSpPr>
        <p:grpSpPr>
          <a:xfrm>
            <a:off x="1272779" y="1219200"/>
            <a:ext cx="1546621" cy="1295400"/>
            <a:chOff x="1729979" y="1066800"/>
            <a:chExt cx="1546621" cy="1295400"/>
          </a:xfrm>
        </p:grpSpPr>
        <p:sp>
          <p:nvSpPr>
            <p:cNvPr id="37" name="TextBox 36"/>
            <p:cNvSpPr txBox="1"/>
            <p:nvPr/>
          </p:nvSpPr>
          <p:spPr>
            <a:xfrm>
              <a:off x="2042885" y="1143000"/>
              <a:ext cx="312906" cy="400110"/>
            </a:xfrm>
            <a:prstGeom prst="rect">
              <a:avLst/>
            </a:prstGeom>
            <a:noFill/>
          </p:spPr>
          <p:txBody>
            <a:bodyPr wrap="none" rtlCol="0">
              <a:spAutoFit/>
            </a:bodyPr>
            <a:lstStyle/>
            <a:p>
              <a:r>
                <a:rPr lang="en-US" sz="2000" b="1" dirty="0">
                  <a:solidFill>
                    <a:srgbClr val="FF0000"/>
                  </a:solidFill>
                </a:rPr>
                <a:t>+</a:t>
              </a:r>
            </a:p>
          </p:txBody>
        </p:sp>
        <p:sp>
          <p:nvSpPr>
            <p:cNvPr id="38" name="TextBox 37"/>
            <p:cNvSpPr txBox="1"/>
            <p:nvPr/>
          </p:nvSpPr>
          <p:spPr>
            <a:xfrm>
              <a:off x="2188253" y="1428690"/>
              <a:ext cx="295274" cy="523220"/>
            </a:xfrm>
            <a:prstGeom prst="rect">
              <a:avLst/>
            </a:prstGeom>
            <a:noFill/>
          </p:spPr>
          <p:txBody>
            <a:bodyPr wrap="none" rtlCol="0">
              <a:spAutoFit/>
            </a:bodyPr>
            <a:lstStyle/>
            <a:p>
              <a:r>
                <a:rPr lang="en-US" sz="2800" b="1" dirty="0">
                  <a:solidFill>
                    <a:schemeClr val="tx2"/>
                  </a:solidFill>
                </a:rPr>
                <a:t>-</a:t>
              </a:r>
            </a:p>
          </p:txBody>
        </p:sp>
        <p:sp>
          <p:nvSpPr>
            <p:cNvPr id="39" name="TextBox 38"/>
            <p:cNvSpPr txBox="1"/>
            <p:nvPr/>
          </p:nvSpPr>
          <p:spPr>
            <a:xfrm>
              <a:off x="2491979" y="1066800"/>
              <a:ext cx="312906" cy="400110"/>
            </a:xfrm>
            <a:prstGeom prst="rect">
              <a:avLst/>
            </a:prstGeom>
            <a:noFill/>
          </p:spPr>
          <p:txBody>
            <a:bodyPr wrap="none" rtlCol="0">
              <a:spAutoFit/>
            </a:bodyPr>
            <a:lstStyle/>
            <a:p>
              <a:r>
                <a:rPr lang="en-US" sz="2000" b="1" dirty="0">
                  <a:solidFill>
                    <a:srgbClr val="FF0000"/>
                  </a:solidFill>
                </a:rPr>
                <a:t>+</a:t>
              </a:r>
            </a:p>
          </p:txBody>
        </p:sp>
        <p:sp>
          <p:nvSpPr>
            <p:cNvPr id="40" name="TextBox 39"/>
            <p:cNvSpPr txBox="1"/>
            <p:nvPr/>
          </p:nvSpPr>
          <p:spPr>
            <a:xfrm>
              <a:off x="2639391" y="1542365"/>
              <a:ext cx="312906" cy="400110"/>
            </a:xfrm>
            <a:prstGeom prst="rect">
              <a:avLst/>
            </a:prstGeom>
            <a:noFill/>
          </p:spPr>
          <p:txBody>
            <a:bodyPr wrap="none" rtlCol="0">
              <a:spAutoFit/>
            </a:bodyPr>
            <a:lstStyle/>
            <a:p>
              <a:r>
                <a:rPr lang="en-US" sz="2000" b="1" dirty="0">
                  <a:solidFill>
                    <a:srgbClr val="FF0000"/>
                  </a:solidFill>
                </a:rPr>
                <a:t>+</a:t>
              </a:r>
            </a:p>
          </p:txBody>
        </p:sp>
        <p:sp>
          <p:nvSpPr>
            <p:cNvPr id="41" name="TextBox 40"/>
            <p:cNvSpPr txBox="1"/>
            <p:nvPr/>
          </p:nvSpPr>
          <p:spPr>
            <a:xfrm>
              <a:off x="1729979" y="1582578"/>
              <a:ext cx="312906" cy="400110"/>
            </a:xfrm>
            <a:prstGeom prst="rect">
              <a:avLst/>
            </a:prstGeom>
            <a:noFill/>
          </p:spPr>
          <p:txBody>
            <a:bodyPr wrap="none" rtlCol="0">
              <a:spAutoFit/>
            </a:bodyPr>
            <a:lstStyle/>
            <a:p>
              <a:r>
                <a:rPr lang="en-US" sz="2000" b="1" dirty="0">
                  <a:solidFill>
                    <a:srgbClr val="FF0000"/>
                  </a:solidFill>
                </a:rPr>
                <a:t>+</a:t>
              </a:r>
            </a:p>
          </p:txBody>
        </p:sp>
        <p:sp>
          <p:nvSpPr>
            <p:cNvPr id="42" name="TextBox 41"/>
            <p:cNvSpPr txBox="1"/>
            <p:nvPr/>
          </p:nvSpPr>
          <p:spPr>
            <a:xfrm>
              <a:off x="2491979" y="1962090"/>
              <a:ext cx="312906" cy="400110"/>
            </a:xfrm>
            <a:prstGeom prst="rect">
              <a:avLst/>
            </a:prstGeom>
            <a:noFill/>
          </p:spPr>
          <p:txBody>
            <a:bodyPr wrap="none" rtlCol="0">
              <a:spAutoFit/>
            </a:bodyPr>
            <a:lstStyle/>
            <a:p>
              <a:r>
                <a:rPr lang="en-US" sz="2000" b="1" dirty="0">
                  <a:solidFill>
                    <a:srgbClr val="FF0000"/>
                  </a:solidFill>
                </a:rPr>
                <a:t>+</a:t>
              </a:r>
            </a:p>
          </p:txBody>
        </p:sp>
        <p:sp>
          <p:nvSpPr>
            <p:cNvPr id="43" name="TextBox 42"/>
            <p:cNvSpPr txBox="1"/>
            <p:nvPr/>
          </p:nvSpPr>
          <p:spPr>
            <a:xfrm>
              <a:off x="2042885" y="1838980"/>
              <a:ext cx="295274" cy="523220"/>
            </a:xfrm>
            <a:prstGeom prst="rect">
              <a:avLst/>
            </a:prstGeom>
            <a:noFill/>
          </p:spPr>
          <p:txBody>
            <a:bodyPr wrap="none" rtlCol="0">
              <a:spAutoFit/>
            </a:bodyPr>
            <a:lstStyle/>
            <a:p>
              <a:r>
                <a:rPr lang="en-US" sz="2800" b="1" dirty="0">
                  <a:solidFill>
                    <a:schemeClr val="tx2"/>
                  </a:solidFill>
                </a:rPr>
                <a:t>-</a:t>
              </a:r>
            </a:p>
          </p:txBody>
        </p:sp>
        <p:sp>
          <p:nvSpPr>
            <p:cNvPr id="44" name="TextBox 43"/>
            <p:cNvSpPr txBox="1"/>
            <p:nvPr/>
          </p:nvSpPr>
          <p:spPr>
            <a:xfrm>
              <a:off x="2981326" y="1750705"/>
              <a:ext cx="295274" cy="523220"/>
            </a:xfrm>
            <a:prstGeom prst="rect">
              <a:avLst/>
            </a:prstGeom>
            <a:noFill/>
          </p:spPr>
          <p:txBody>
            <a:bodyPr wrap="none" rtlCol="0">
              <a:spAutoFit/>
            </a:bodyPr>
            <a:lstStyle/>
            <a:p>
              <a:r>
                <a:rPr lang="en-US" sz="2800" b="1" dirty="0">
                  <a:solidFill>
                    <a:schemeClr val="tx2"/>
                  </a:solidFill>
                </a:rPr>
                <a:t>-</a:t>
              </a:r>
            </a:p>
          </p:txBody>
        </p:sp>
        <p:sp>
          <p:nvSpPr>
            <p:cNvPr id="45" name="TextBox 44"/>
            <p:cNvSpPr txBox="1"/>
            <p:nvPr/>
          </p:nvSpPr>
          <p:spPr>
            <a:xfrm>
              <a:off x="2966811" y="1219200"/>
              <a:ext cx="295274" cy="523220"/>
            </a:xfrm>
            <a:prstGeom prst="rect">
              <a:avLst/>
            </a:prstGeom>
            <a:noFill/>
          </p:spPr>
          <p:txBody>
            <a:bodyPr wrap="none" rtlCol="0">
              <a:spAutoFit/>
            </a:bodyPr>
            <a:lstStyle/>
            <a:p>
              <a:r>
                <a:rPr lang="en-US" sz="2800" b="1" dirty="0">
                  <a:solidFill>
                    <a:schemeClr val="tx2"/>
                  </a:solidFill>
                </a:rPr>
                <a:t>-</a:t>
              </a:r>
            </a:p>
          </p:txBody>
        </p:sp>
      </p:grpSp>
      <p:grpSp>
        <p:nvGrpSpPr>
          <p:cNvPr id="46" name="Group 45"/>
          <p:cNvGrpSpPr/>
          <p:nvPr/>
        </p:nvGrpSpPr>
        <p:grpSpPr>
          <a:xfrm>
            <a:off x="3025379" y="1143000"/>
            <a:ext cx="1546621" cy="1295400"/>
            <a:chOff x="1729979" y="1066800"/>
            <a:chExt cx="1546621" cy="1295400"/>
          </a:xfrm>
        </p:grpSpPr>
        <p:sp>
          <p:nvSpPr>
            <p:cNvPr id="47" name="TextBox 46"/>
            <p:cNvSpPr txBox="1"/>
            <p:nvPr/>
          </p:nvSpPr>
          <p:spPr>
            <a:xfrm>
              <a:off x="2042885" y="1143000"/>
              <a:ext cx="312906" cy="400110"/>
            </a:xfrm>
            <a:prstGeom prst="rect">
              <a:avLst/>
            </a:prstGeom>
            <a:noFill/>
          </p:spPr>
          <p:txBody>
            <a:bodyPr wrap="none" rtlCol="0">
              <a:spAutoFit/>
            </a:bodyPr>
            <a:lstStyle/>
            <a:p>
              <a:r>
                <a:rPr lang="en-US" sz="2000" b="1" dirty="0">
                  <a:solidFill>
                    <a:srgbClr val="FF0000"/>
                  </a:solidFill>
                </a:rPr>
                <a:t>+</a:t>
              </a:r>
            </a:p>
          </p:txBody>
        </p:sp>
        <p:sp>
          <p:nvSpPr>
            <p:cNvPr id="48" name="TextBox 47"/>
            <p:cNvSpPr txBox="1"/>
            <p:nvPr/>
          </p:nvSpPr>
          <p:spPr>
            <a:xfrm>
              <a:off x="2188253" y="1428690"/>
              <a:ext cx="295274" cy="523220"/>
            </a:xfrm>
            <a:prstGeom prst="rect">
              <a:avLst/>
            </a:prstGeom>
            <a:noFill/>
          </p:spPr>
          <p:txBody>
            <a:bodyPr wrap="none" rtlCol="0">
              <a:spAutoFit/>
            </a:bodyPr>
            <a:lstStyle/>
            <a:p>
              <a:r>
                <a:rPr lang="en-US" sz="2800" b="1" dirty="0">
                  <a:solidFill>
                    <a:schemeClr val="tx2"/>
                  </a:solidFill>
                </a:rPr>
                <a:t>-</a:t>
              </a:r>
            </a:p>
          </p:txBody>
        </p:sp>
        <p:sp>
          <p:nvSpPr>
            <p:cNvPr id="49" name="TextBox 48"/>
            <p:cNvSpPr txBox="1"/>
            <p:nvPr/>
          </p:nvSpPr>
          <p:spPr>
            <a:xfrm>
              <a:off x="2491979" y="1066800"/>
              <a:ext cx="312906" cy="400110"/>
            </a:xfrm>
            <a:prstGeom prst="rect">
              <a:avLst/>
            </a:prstGeom>
            <a:noFill/>
          </p:spPr>
          <p:txBody>
            <a:bodyPr wrap="none" rtlCol="0">
              <a:spAutoFit/>
            </a:bodyPr>
            <a:lstStyle/>
            <a:p>
              <a:r>
                <a:rPr lang="en-US" sz="2000" b="1" dirty="0">
                  <a:solidFill>
                    <a:srgbClr val="FF0000"/>
                  </a:solidFill>
                </a:rPr>
                <a:t>+</a:t>
              </a:r>
            </a:p>
          </p:txBody>
        </p:sp>
        <p:sp>
          <p:nvSpPr>
            <p:cNvPr id="50" name="TextBox 49"/>
            <p:cNvSpPr txBox="1"/>
            <p:nvPr/>
          </p:nvSpPr>
          <p:spPr>
            <a:xfrm>
              <a:off x="2639391" y="1542365"/>
              <a:ext cx="312906" cy="400110"/>
            </a:xfrm>
            <a:prstGeom prst="rect">
              <a:avLst/>
            </a:prstGeom>
            <a:noFill/>
          </p:spPr>
          <p:txBody>
            <a:bodyPr wrap="none" rtlCol="0">
              <a:spAutoFit/>
            </a:bodyPr>
            <a:lstStyle/>
            <a:p>
              <a:r>
                <a:rPr lang="en-US" sz="2000" b="1" dirty="0">
                  <a:solidFill>
                    <a:srgbClr val="FF0000"/>
                  </a:solidFill>
                </a:rPr>
                <a:t>+</a:t>
              </a:r>
            </a:p>
          </p:txBody>
        </p:sp>
        <p:sp>
          <p:nvSpPr>
            <p:cNvPr id="51" name="TextBox 50"/>
            <p:cNvSpPr txBox="1"/>
            <p:nvPr/>
          </p:nvSpPr>
          <p:spPr>
            <a:xfrm>
              <a:off x="1729979" y="1582578"/>
              <a:ext cx="312906" cy="400110"/>
            </a:xfrm>
            <a:prstGeom prst="rect">
              <a:avLst/>
            </a:prstGeom>
            <a:noFill/>
          </p:spPr>
          <p:txBody>
            <a:bodyPr wrap="none" rtlCol="0">
              <a:spAutoFit/>
            </a:bodyPr>
            <a:lstStyle/>
            <a:p>
              <a:r>
                <a:rPr lang="en-US" sz="2000" b="1" dirty="0">
                  <a:solidFill>
                    <a:srgbClr val="FF0000"/>
                  </a:solidFill>
                </a:rPr>
                <a:t>+</a:t>
              </a:r>
            </a:p>
          </p:txBody>
        </p:sp>
        <p:sp>
          <p:nvSpPr>
            <p:cNvPr id="52" name="TextBox 51"/>
            <p:cNvSpPr txBox="1"/>
            <p:nvPr/>
          </p:nvSpPr>
          <p:spPr>
            <a:xfrm>
              <a:off x="2491979" y="1962090"/>
              <a:ext cx="312906" cy="400110"/>
            </a:xfrm>
            <a:prstGeom prst="rect">
              <a:avLst/>
            </a:prstGeom>
            <a:noFill/>
          </p:spPr>
          <p:txBody>
            <a:bodyPr wrap="none" rtlCol="0">
              <a:spAutoFit/>
            </a:bodyPr>
            <a:lstStyle/>
            <a:p>
              <a:r>
                <a:rPr lang="en-US" sz="2000" b="1" dirty="0">
                  <a:solidFill>
                    <a:srgbClr val="FF0000"/>
                  </a:solidFill>
                </a:rPr>
                <a:t>+</a:t>
              </a:r>
            </a:p>
          </p:txBody>
        </p:sp>
        <p:sp>
          <p:nvSpPr>
            <p:cNvPr id="53" name="TextBox 52"/>
            <p:cNvSpPr txBox="1"/>
            <p:nvPr/>
          </p:nvSpPr>
          <p:spPr>
            <a:xfrm>
              <a:off x="2042885" y="1838980"/>
              <a:ext cx="295274" cy="523220"/>
            </a:xfrm>
            <a:prstGeom prst="rect">
              <a:avLst/>
            </a:prstGeom>
            <a:noFill/>
          </p:spPr>
          <p:txBody>
            <a:bodyPr wrap="none" rtlCol="0">
              <a:spAutoFit/>
            </a:bodyPr>
            <a:lstStyle/>
            <a:p>
              <a:r>
                <a:rPr lang="en-US" sz="2800" b="1" dirty="0">
                  <a:solidFill>
                    <a:schemeClr val="tx2"/>
                  </a:solidFill>
                </a:rPr>
                <a:t>-</a:t>
              </a:r>
            </a:p>
          </p:txBody>
        </p:sp>
        <p:sp>
          <p:nvSpPr>
            <p:cNvPr id="54" name="TextBox 53"/>
            <p:cNvSpPr txBox="1"/>
            <p:nvPr/>
          </p:nvSpPr>
          <p:spPr>
            <a:xfrm>
              <a:off x="2981326" y="1750705"/>
              <a:ext cx="295274" cy="523220"/>
            </a:xfrm>
            <a:prstGeom prst="rect">
              <a:avLst/>
            </a:prstGeom>
            <a:noFill/>
          </p:spPr>
          <p:txBody>
            <a:bodyPr wrap="none" rtlCol="0">
              <a:spAutoFit/>
            </a:bodyPr>
            <a:lstStyle/>
            <a:p>
              <a:r>
                <a:rPr lang="en-US" sz="2800" b="1" dirty="0">
                  <a:solidFill>
                    <a:schemeClr val="tx2"/>
                  </a:solidFill>
                </a:rPr>
                <a:t>-</a:t>
              </a:r>
            </a:p>
          </p:txBody>
        </p:sp>
        <p:sp>
          <p:nvSpPr>
            <p:cNvPr id="55" name="TextBox 54"/>
            <p:cNvSpPr txBox="1"/>
            <p:nvPr/>
          </p:nvSpPr>
          <p:spPr>
            <a:xfrm>
              <a:off x="2966811" y="1219200"/>
              <a:ext cx="295274" cy="523220"/>
            </a:xfrm>
            <a:prstGeom prst="rect">
              <a:avLst/>
            </a:prstGeom>
            <a:noFill/>
          </p:spPr>
          <p:txBody>
            <a:bodyPr wrap="none" rtlCol="0">
              <a:spAutoFit/>
            </a:bodyPr>
            <a:lstStyle/>
            <a:p>
              <a:r>
                <a:rPr lang="en-US" sz="2800" b="1" dirty="0">
                  <a:solidFill>
                    <a:schemeClr val="tx2"/>
                  </a:solidFill>
                </a:rPr>
                <a:t>-</a:t>
              </a:r>
            </a:p>
          </p:txBody>
        </p:sp>
      </p:grpSp>
      <p:sp>
        <p:nvSpPr>
          <p:cNvPr id="57" name="TextBox 56"/>
          <p:cNvSpPr txBox="1"/>
          <p:nvPr/>
        </p:nvSpPr>
        <p:spPr>
          <a:xfrm>
            <a:off x="4709885" y="1219200"/>
            <a:ext cx="312906" cy="400110"/>
          </a:xfrm>
          <a:prstGeom prst="rect">
            <a:avLst/>
          </a:prstGeom>
          <a:noFill/>
        </p:spPr>
        <p:txBody>
          <a:bodyPr wrap="none" rtlCol="0">
            <a:spAutoFit/>
          </a:bodyPr>
          <a:lstStyle/>
          <a:p>
            <a:r>
              <a:rPr lang="en-US" sz="2000" b="1" dirty="0">
                <a:solidFill>
                  <a:srgbClr val="FF0000"/>
                </a:solidFill>
              </a:rPr>
              <a:t>+</a:t>
            </a:r>
          </a:p>
        </p:txBody>
      </p:sp>
      <p:sp>
        <p:nvSpPr>
          <p:cNvPr id="58" name="TextBox 57"/>
          <p:cNvSpPr txBox="1"/>
          <p:nvPr/>
        </p:nvSpPr>
        <p:spPr>
          <a:xfrm>
            <a:off x="4855253" y="1504890"/>
            <a:ext cx="295274" cy="523220"/>
          </a:xfrm>
          <a:prstGeom prst="rect">
            <a:avLst/>
          </a:prstGeom>
          <a:noFill/>
        </p:spPr>
        <p:txBody>
          <a:bodyPr wrap="none" rtlCol="0">
            <a:spAutoFit/>
          </a:bodyPr>
          <a:lstStyle/>
          <a:p>
            <a:r>
              <a:rPr lang="en-US" sz="2800" b="1" dirty="0">
                <a:solidFill>
                  <a:schemeClr val="tx2"/>
                </a:solidFill>
              </a:rPr>
              <a:t>-</a:t>
            </a:r>
          </a:p>
        </p:txBody>
      </p:sp>
      <p:sp>
        <p:nvSpPr>
          <p:cNvPr id="59" name="TextBox 58"/>
          <p:cNvSpPr txBox="1"/>
          <p:nvPr/>
        </p:nvSpPr>
        <p:spPr>
          <a:xfrm>
            <a:off x="5158979" y="1143000"/>
            <a:ext cx="312906" cy="400110"/>
          </a:xfrm>
          <a:prstGeom prst="rect">
            <a:avLst/>
          </a:prstGeom>
          <a:noFill/>
        </p:spPr>
        <p:txBody>
          <a:bodyPr wrap="none" rtlCol="0">
            <a:spAutoFit/>
          </a:bodyPr>
          <a:lstStyle/>
          <a:p>
            <a:r>
              <a:rPr lang="en-US" sz="2000" b="1" dirty="0">
                <a:solidFill>
                  <a:srgbClr val="FF0000"/>
                </a:solidFill>
              </a:rPr>
              <a:t>+</a:t>
            </a:r>
          </a:p>
        </p:txBody>
      </p:sp>
      <p:sp>
        <p:nvSpPr>
          <p:cNvPr id="60" name="TextBox 59"/>
          <p:cNvSpPr txBox="1"/>
          <p:nvPr/>
        </p:nvSpPr>
        <p:spPr>
          <a:xfrm>
            <a:off x="5306391" y="1618565"/>
            <a:ext cx="312906" cy="400110"/>
          </a:xfrm>
          <a:prstGeom prst="rect">
            <a:avLst/>
          </a:prstGeom>
          <a:noFill/>
        </p:spPr>
        <p:txBody>
          <a:bodyPr wrap="none" rtlCol="0">
            <a:spAutoFit/>
          </a:bodyPr>
          <a:lstStyle/>
          <a:p>
            <a:r>
              <a:rPr lang="en-US" sz="2000" b="1" dirty="0">
                <a:solidFill>
                  <a:srgbClr val="FF0000"/>
                </a:solidFill>
              </a:rPr>
              <a:t>+</a:t>
            </a:r>
          </a:p>
        </p:txBody>
      </p:sp>
      <p:sp>
        <p:nvSpPr>
          <p:cNvPr id="61" name="TextBox 60"/>
          <p:cNvSpPr txBox="1"/>
          <p:nvPr/>
        </p:nvSpPr>
        <p:spPr>
          <a:xfrm>
            <a:off x="4396979" y="1658778"/>
            <a:ext cx="312906" cy="400110"/>
          </a:xfrm>
          <a:prstGeom prst="rect">
            <a:avLst/>
          </a:prstGeom>
          <a:noFill/>
        </p:spPr>
        <p:txBody>
          <a:bodyPr wrap="none" rtlCol="0">
            <a:spAutoFit/>
          </a:bodyPr>
          <a:lstStyle/>
          <a:p>
            <a:r>
              <a:rPr lang="en-US" sz="2000" b="1" dirty="0">
                <a:solidFill>
                  <a:srgbClr val="FF0000"/>
                </a:solidFill>
              </a:rPr>
              <a:t>+</a:t>
            </a:r>
          </a:p>
        </p:txBody>
      </p:sp>
      <p:sp>
        <p:nvSpPr>
          <p:cNvPr id="62" name="TextBox 61"/>
          <p:cNvSpPr txBox="1"/>
          <p:nvPr/>
        </p:nvSpPr>
        <p:spPr>
          <a:xfrm>
            <a:off x="6455344" y="2871667"/>
            <a:ext cx="312906" cy="400110"/>
          </a:xfrm>
          <a:prstGeom prst="rect">
            <a:avLst/>
          </a:prstGeom>
          <a:noFill/>
        </p:spPr>
        <p:txBody>
          <a:bodyPr wrap="none" rtlCol="0">
            <a:spAutoFit/>
          </a:bodyPr>
          <a:lstStyle/>
          <a:p>
            <a:r>
              <a:rPr lang="en-US" sz="2000" b="1" dirty="0">
                <a:solidFill>
                  <a:srgbClr val="FF0000"/>
                </a:solidFill>
              </a:rPr>
              <a:t>+</a:t>
            </a:r>
          </a:p>
        </p:txBody>
      </p:sp>
      <p:sp>
        <p:nvSpPr>
          <p:cNvPr id="63" name="TextBox 62"/>
          <p:cNvSpPr txBox="1"/>
          <p:nvPr/>
        </p:nvSpPr>
        <p:spPr>
          <a:xfrm>
            <a:off x="4709885" y="1915180"/>
            <a:ext cx="295274" cy="523220"/>
          </a:xfrm>
          <a:prstGeom prst="rect">
            <a:avLst/>
          </a:prstGeom>
          <a:noFill/>
        </p:spPr>
        <p:txBody>
          <a:bodyPr wrap="none" rtlCol="0">
            <a:spAutoFit/>
          </a:bodyPr>
          <a:lstStyle/>
          <a:p>
            <a:r>
              <a:rPr lang="en-US" sz="2800" b="1" dirty="0">
                <a:solidFill>
                  <a:schemeClr val="tx2"/>
                </a:solidFill>
              </a:rPr>
              <a:t>-</a:t>
            </a:r>
          </a:p>
        </p:txBody>
      </p:sp>
      <p:sp>
        <p:nvSpPr>
          <p:cNvPr id="64" name="TextBox 63"/>
          <p:cNvSpPr txBox="1"/>
          <p:nvPr/>
        </p:nvSpPr>
        <p:spPr>
          <a:xfrm>
            <a:off x="5648326" y="1826905"/>
            <a:ext cx="295274" cy="523220"/>
          </a:xfrm>
          <a:prstGeom prst="rect">
            <a:avLst/>
          </a:prstGeom>
          <a:noFill/>
        </p:spPr>
        <p:txBody>
          <a:bodyPr wrap="none" rtlCol="0">
            <a:spAutoFit/>
          </a:bodyPr>
          <a:lstStyle/>
          <a:p>
            <a:r>
              <a:rPr lang="en-US" sz="2800" b="1" dirty="0">
                <a:solidFill>
                  <a:schemeClr val="tx2"/>
                </a:solidFill>
              </a:rPr>
              <a:t>-</a:t>
            </a:r>
          </a:p>
        </p:txBody>
      </p:sp>
      <p:sp>
        <p:nvSpPr>
          <p:cNvPr id="65" name="TextBox 64"/>
          <p:cNvSpPr txBox="1"/>
          <p:nvPr/>
        </p:nvSpPr>
        <p:spPr>
          <a:xfrm>
            <a:off x="5633811" y="1295400"/>
            <a:ext cx="295274" cy="523220"/>
          </a:xfrm>
          <a:prstGeom prst="rect">
            <a:avLst/>
          </a:prstGeom>
          <a:noFill/>
        </p:spPr>
        <p:txBody>
          <a:bodyPr wrap="none" rtlCol="0">
            <a:spAutoFit/>
          </a:bodyPr>
          <a:lstStyle/>
          <a:p>
            <a:r>
              <a:rPr lang="en-US" sz="2800" b="1" dirty="0">
                <a:solidFill>
                  <a:schemeClr val="tx2"/>
                </a:solidFill>
              </a:rPr>
              <a:t>-</a:t>
            </a:r>
          </a:p>
        </p:txBody>
      </p:sp>
      <p:sp>
        <p:nvSpPr>
          <p:cNvPr id="6" name="TextBox 5"/>
          <p:cNvSpPr txBox="1"/>
          <p:nvPr/>
        </p:nvSpPr>
        <p:spPr>
          <a:xfrm>
            <a:off x="6775922" y="4311843"/>
            <a:ext cx="1612942" cy="369332"/>
          </a:xfrm>
          <a:prstGeom prst="rect">
            <a:avLst/>
          </a:prstGeom>
          <a:noFill/>
        </p:spPr>
        <p:txBody>
          <a:bodyPr wrap="none" rtlCol="0">
            <a:spAutoFit/>
          </a:bodyPr>
          <a:lstStyle/>
          <a:p>
            <a:r>
              <a:rPr lang="en-US" dirty="0"/>
              <a:t>Normal activity</a:t>
            </a:r>
          </a:p>
        </p:txBody>
      </p:sp>
      <p:sp>
        <p:nvSpPr>
          <p:cNvPr id="66" name="Title 1"/>
          <p:cNvSpPr txBox="1">
            <a:spLocks/>
          </p:cNvSpPr>
          <p:nvPr/>
        </p:nvSpPr>
        <p:spPr>
          <a:xfrm>
            <a:off x="4572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000" kern="1200" baseline="0">
                <a:solidFill>
                  <a:schemeClr val="tx1"/>
                </a:solidFill>
                <a:latin typeface="+mj-lt"/>
                <a:ea typeface="+mj-ea"/>
                <a:cs typeface="+mj-cs"/>
              </a:defRPr>
            </a:lvl1pPr>
          </a:lstStyle>
          <a:p>
            <a:r>
              <a:rPr lang="en-US" dirty="0"/>
              <a:t>During normal activity states </a:t>
            </a:r>
            <a:r>
              <a:rPr lang="en-US" dirty="0">
                <a:solidFill>
                  <a:srgbClr val="FF0000"/>
                </a:solidFill>
              </a:rPr>
              <a:t>excitation</a:t>
            </a:r>
            <a:r>
              <a:rPr lang="en-US" dirty="0"/>
              <a:t> and </a:t>
            </a:r>
            <a:r>
              <a:rPr lang="en-US" dirty="0">
                <a:solidFill>
                  <a:srgbClr val="002060"/>
                </a:solidFill>
              </a:rPr>
              <a:t>inhibition </a:t>
            </a:r>
            <a:r>
              <a:rPr lang="en-US" dirty="0"/>
              <a:t>are dynamically matched</a:t>
            </a:r>
            <a:endParaRPr lang="en-US" dirty="0">
              <a:solidFill>
                <a:srgbClr val="002060"/>
              </a:solidFill>
            </a:endParaRPr>
          </a:p>
        </p:txBody>
      </p:sp>
      <p:pic>
        <p:nvPicPr>
          <p:cNvPr id="67" name="Content Placeholder 10"/>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3819" r="83094" b="53623"/>
          <a:stretch/>
        </p:blipFill>
        <p:spPr>
          <a:xfrm>
            <a:off x="7350889" y="2502061"/>
            <a:ext cx="267182" cy="266218"/>
          </a:xfrm>
        </p:spPr>
      </p:pic>
      <p:sp>
        <p:nvSpPr>
          <p:cNvPr id="4" name="Circular Arrow 3"/>
          <p:cNvSpPr/>
          <p:nvPr/>
        </p:nvSpPr>
        <p:spPr>
          <a:xfrm rot="16200000" flipV="1">
            <a:off x="7222601" y="2650601"/>
            <a:ext cx="983849" cy="868102"/>
          </a:xfrm>
          <a:prstGeom prst="circular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Circular Arrow 67"/>
          <p:cNvSpPr/>
          <p:nvPr/>
        </p:nvSpPr>
        <p:spPr>
          <a:xfrm rot="16200000" flipH="1">
            <a:off x="6715244" y="2675681"/>
            <a:ext cx="983849" cy="868102"/>
          </a:xfrm>
          <a:prstGeom prst="circular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TextBox 68"/>
          <p:cNvSpPr txBox="1"/>
          <p:nvPr/>
        </p:nvSpPr>
        <p:spPr>
          <a:xfrm>
            <a:off x="5311379" y="2190690"/>
            <a:ext cx="312906" cy="400110"/>
          </a:xfrm>
          <a:prstGeom prst="rect">
            <a:avLst/>
          </a:prstGeom>
          <a:noFill/>
        </p:spPr>
        <p:txBody>
          <a:bodyPr wrap="none" rtlCol="0">
            <a:spAutoFit/>
          </a:bodyPr>
          <a:lstStyle/>
          <a:p>
            <a:r>
              <a:rPr lang="en-US" sz="2000" b="1" dirty="0">
                <a:solidFill>
                  <a:srgbClr val="FF0000"/>
                </a:solidFill>
              </a:rPr>
              <a:t>+</a:t>
            </a:r>
          </a:p>
        </p:txBody>
      </p:sp>
      <p:sp>
        <p:nvSpPr>
          <p:cNvPr id="70" name="TextBox 69"/>
          <p:cNvSpPr txBox="1"/>
          <p:nvPr/>
        </p:nvSpPr>
        <p:spPr>
          <a:xfrm>
            <a:off x="8185111" y="2812683"/>
            <a:ext cx="295274" cy="523220"/>
          </a:xfrm>
          <a:prstGeom prst="rect">
            <a:avLst/>
          </a:prstGeom>
          <a:noFill/>
        </p:spPr>
        <p:txBody>
          <a:bodyPr wrap="none" rtlCol="0">
            <a:spAutoFit/>
          </a:bodyPr>
          <a:lstStyle/>
          <a:p>
            <a:r>
              <a:rPr lang="en-US" sz="2800" b="1" dirty="0">
                <a:solidFill>
                  <a:schemeClr val="tx2"/>
                </a:solidFill>
              </a:rPr>
              <a:t>-</a:t>
            </a:r>
          </a:p>
        </p:txBody>
      </p:sp>
      <p:sp>
        <p:nvSpPr>
          <p:cNvPr id="71" name="TextBox 70"/>
          <p:cNvSpPr txBox="1"/>
          <p:nvPr/>
        </p:nvSpPr>
        <p:spPr>
          <a:xfrm>
            <a:off x="6951472" y="2137731"/>
            <a:ext cx="1097865" cy="369332"/>
          </a:xfrm>
          <a:prstGeom prst="rect">
            <a:avLst/>
          </a:prstGeom>
          <a:noFill/>
        </p:spPr>
        <p:txBody>
          <a:bodyPr wrap="none" rtlCol="0">
            <a:spAutoFit/>
          </a:bodyPr>
          <a:lstStyle/>
          <a:p>
            <a:r>
              <a:rPr lang="en-US"/>
              <a:t>excitation</a:t>
            </a:r>
            <a:endParaRPr lang="en-US" dirty="0"/>
          </a:p>
        </p:txBody>
      </p:sp>
      <p:sp>
        <p:nvSpPr>
          <p:cNvPr id="72" name="TextBox 71"/>
          <p:cNvSpPr txBox="1"/>
          <p:nvPr/>
        </p:nvSpPr>
        <p:spPr>
          <a:xfrm>
            <a:off x="6941826" y="3644370"/>
            <a:ext cx="1082348" cy="369332"/>
          </a:xfrm>
          <a:prstGeom prst="rect">
            <a:avLst/>
          </a:prstGeom>
          <a:noFill/>
        </p:spPr>
        <p:txBody>
          <a:bodyPr wrap="none" rtlCol="0">
            <a:spAutoFit/>
          </a:bodyPr>
          <a:lstStyle/>
          <a:p>
            <a:r>
              <a:rPr lang="en-US" dirty="0"/>
              <a:t>inhibition</a:t>
            </a:r>
          </a:p>
        </p:txBody>
      </p:sp>
    </p:spTree>
    <p:extLst>
      <p:ext uri="{BB962C8B-B14F-4D97-AF65-F5344CB8AC3E}">
        <p14:creationId xmlns:p14="http://schemas.microsoft.com/office/powerpoint/2010/main" val="281457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62" grpId="0"/>
      <p:bldP spid="6" grpId="0"/>
      <p:bldP spid="4" grpId="0" animBg="1"/>
      <p:bldP spid="68" grpId="0" animBg="1"/>
      <p:bldP spid="7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a:t>Epileptic seizures reflect a loss of matching between </a:t>
            </a:r>
            <a:r>
              <a:rPr lang="en-US" dirty="0">
                <a:solidFill>
                  <a:srgbClr val="FF0000"/>
                </a:solidFill>
              </a:rPr>
              <a:t>excitation</a:t>
            </a:r>
            <a:r>
              <a:rPr lang="en-US" dirty="0"/>
              <a:t> and </a:t>
            </a:r>
            <a:r>
              <a:rPr lang="en-US" dirty="0">
                <a:solidFill>
                  <a:srgbClr val="002060"/>
                </a:solidFill>
              </a:rPr>
              <a:t>inhibition</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357" y="1156650"/>
            <a:ext cx="4116316" cy="3868920"/>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0065" y="4495800"/>
            <a:ext cx="1210154" cy="989585"/>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413" y="4420615"/>
            <a:ext cx="1210154" cy="989585"/>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3323" y="5411215"/>
            <a:ext cx="1210154" cy="989585"/>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4852" y="5403094"/>
            <a:ext cx="1210154" cy="989585"/>
          </a:xfrm>
          <a:prstGeom prst="rect">
            <a:avLst/>
          </a:prstGeom>
        </p:spPr>
      </p:pic>
      <p:sp>
        <p:nvSpPr>
          <p:cNvPr id="30" name="Line 90"/>
          <p:cNvSpPr>
            <a:spLocks noChangeShapeType="1"/>
          </p:cNvSpPr>
          <p:nvPr/>
        </p:nvSpPr>
        <p:spPr bwMode="auto">
          <a:xfrm flipH="1">
            <a:off x="1742137" y="4533392"/>
            <a:ext cx="162862" cy="228600"/>
          </a:xfrm>
          <a:prstGeom prst="line">
            <a:avLst/>
          </a:prstGeom>
          <a:noFill/>
          <a:ln w="34925">
            <a:solidFill>
              <a:srgbClr val="FF0000"/>
            </a:solidFill>
            <a:round/>
            <a:headEnd/>
            <a:tailEnd type="triangle" w="med" len="med"/>
          </a:ln>
        </p:spPr>
        <p:txBody>
          <a:bodyPr/>
          <a:lstStyle/>
          <a:p>
            <a:endParaRPr lang="en-GB"/>
          </a:p>
        </p:txBody>
      </p:sp>
      <p:sp>
        <p:nvSpPr>
          <p:cNvPr id="31" name="Line 90"/>
          <p:cNvSpPr>
            <a:spLocks noChangeShapeType="1"/>
          </p:cNvSpPr>
          <p:nvPr/>
        </p:nvSpPr>
        <p:spPr bwMode="auto">
          <a:xfrm flipH="1">
            <a:off x="2884159" y="4990591"/>
            <a:ext cx="71411" cy="276345"/>
          </a:xfrm>
          <a:prstGeom prst="line">
            <a:avLst/>
          </a:prstGeom>
          <a:noFill/>
          <a:ln w="34925">
            <a:solidFill>
              <a:srgbClr val="FF0000"/>
            </a:solidFill>
            <a:round/>
            <a:headEnd/>
            <a:tailEnd type="triangle" w="med" len="med"/>
          </a:ln>
        </p:spPr>
        <p:txBody>
          <a:bodyPr/>
          <a:lstStyle/>
          <a:p>
            <a:endParaRPr lang="en-GB"/>
          </a:p>
        </p:txBody>
      </p:sp>
      <p:sp>
        <p:nvSpPr>
          <p:cNvPr id="32" name="Line 90"/>
          <p:cNvSpPr>
            <a:spLocks noChangeShapeType="1"/>
          </p:cNvSpPr>
          <p:nvPr/>
        </p:nvSpPr>
        <p:spPr bwMode="auto">
          <a:xfrm>
            <a:off x="3954166" y="4829921"/>
            <a:ext cx="137078" cy="298842"/>
          </a:xfrm>
          <a:prstGeom prst="line">
            <a:avLst/>
          </a:prstGeom>
          <a:noFill/>
          <a:ln w="34925">
            <a:solidFill>
              <a:srgbClr val="FF0000"/>
            </a:solidFill>
            <a:round/>
            <a:headEnd/>
            <a:tailEnd type="triangle" w="med" len="med"/>
          </a:ln>
        </p:spPr>
        <p:txBody>
          <a:bodyPr/>
          <a:lstStyle/>
          <a:p>
            <a:endParaRPr lang="en-GB"/>
          </a:p>
        </p:txBody>
      </p:sp>
      <p:sp>
        <p:nvSpPr>
          <p:cNvPr id="33" name="Line 90"/>
          <p:cNvSpPr>
            <a:spLocks noChangeShapeType="1"/>
          </p:cNvSpPr>
          <p:nvPr/>
        </p:nvSpPr>
        <p:spPr bwMode="auto">
          <a:xfrm>
            <a:off x="5031468" y="4442823"/>
            <a:ext cx="174995" cy="204869"/>
          </a:xfrm>
          <a:prstGeom prst="line">
            <a:avLst/>
          </a:prstGeom>
          <a:noFill/>
          <a:ln w="34925">
            <a:solidFill>
              <a:srgbClr val="FF0000"/>
            </a:solidFill>
            <a:round/>
            <a:headEnd/>
            <a:tailEnd type="triangle" w="med" len="med"/>
          </a:ln>
        </p:spPr>
        <p:txBody>
          <a:bodyPr/>
          <a:lstStyle/>
          <a:p>
            <a:endParaRPr lang="en-GB"/>
          </a:p>
        </p:txBody>
      </p:sp>
      <p:grpSp>
        <p:nvGrpSpPr>
          <p:cNvPr id="5" name="Group 4"/>
          <p:cNvGrpSpPr/>
          <p:nvPr/>
        </p:nvGrpSpPr>
        <p:grpSpPr>
          <a:xfrm>
            <a:off x="1272779" y="1219200"/>
            <a:ext cx="1506545" cy="1418510"/>
            <a:chOff x="1729979" y="1066800"/>
            <a:chExt cx="1506545" cy="1418510"/>
          </a:xfrm>
        </p:grpSpPr>
        <p:sp>
          <p:nvSpPr>
            <p:cNvPr id="37" name="TextBox 36"/>
            <p:cNvSpPr txBox="1"/>
            <p:nvPr/>
          </p:nvSpPr>
          <p:spPr>
            <a:xfrm>
              <a:off x="2042885" y="1143000"/>
              <a:ext cx="364202" cy="523220"/>
            </a:xfrm>
            <a:prstGeom prst="rect">
              <a:avLst/>
            </a:prstGeom>
            <a:noFill/>
          </p:spPr>
          <p:txBody>
            <a:bodyPr wrap="none" rtlCol="0">
              <a:spAutoFit/>
            </a:bodyPr>
            <a:lstStyle/>
            <a:p>
              <a:r>
                <a:rPr lang="en-US" sz="2800" b="1" dirty="0">
                  <a:solidFill>
                    <a:srgbClr val="FF0000"/>
                  </a:solidFill>
                </a:rPr>
                <a:t>+</a:t>
              </a:r>
            </a:p>
          </p:txBody>
        </p:sp>
        <p:sp>
          <p:nvSpPr>
            <p:cNvPr id="38" name="TextBox 37"/>
            <p:cNvSpPr txBox="1"/>
            <p:nvPr/>
          </p:nvSpPr>
          <p:spPr>
            <a:xfrm>
              <a:off x="2188253" y="1428690"/>
              <a:ext cx="255198" cy="369332"/>
            </a:xfrm>
            <a:prstGeom prst="rect">
              <a:avLst/>
            </a:prstGeom>
            <a:noFill/>
          </p:spPr>
          <p:txBody>
            <a:bodyPr wrap="none" rtlCol="0">
              <a:spAutoFit/>
            </a:bodyPr>
            <a:lstStyle/>
            <a:p>
              <a:r>
                <a:rPr lang="en-US" b="1" dirty="0">
                  <a:solidFill>
                    <a:schemeClr val="tx2"/>
                  </a:solidFill>
                </a:rPr>
                <a:t>-</a:t>
              </a:r>
            </a:p>
          </p:txBody>
        </p:sp>
        <p:sp>
          <p:nvSpPr>
            <p:cNvPr id="39" name="TextBox 38"/>
            <p:cNvSpPr txBox="1"/>
            <p:nvPr/>
          </p:nvSpPr>
          <p:spPr>
            <a:xfrm>
              <a:off x="2491979" y="1066800"/>
              <a:ext cx="364202" cy="523220"/>
            </a:xfrm>
            <a:prstGeom prst="rect">
              <a:avLst/>
            </a:prstGeom>
            <a:noFill/>
          </p:spPr>
          <p:txBody>
            <a:bodyPr wrap="none" rtlCol="0">
              <a:spAutoFit/>
            </a:bodyPr>
            <a:lstStyle/>
            <a:p>
              <a:r>
                <a:rPr lang="en-US" sz="2800" b="1" dirty="0">
                  <a:solidFill>
                    <a:srgbClr val="FF0000"/>
                  </a:solidFill>
                </a:rPr>
                <a:t>+</a:t>
              </a:r>
            </a:p>
          </p:txBody>
        </p:sp>
        <p:sp>
          <p:nvSpPr>
            <p:cNvPr id="40" name="TextBox 39"/>
            <p:cNvSpPr txBox="1"/>
            <p:nvPr/>
          </p:nvSpPr>
          <p:spPr>
            <a:xfrm>
              <a:off x="2639391" y="1542365"/>
              <a:ext cx="364202" cy="523220"/>
            </a:xfrm>
            <a:prstGeom prst="rect">
              <a:avLst/>
            </a:prstGeom>
            <a:noFill/>
          </p:spPr>
          <p:txBody>
            <a:bodyPr wrap="none" rtlCol="0">
              <a:spAutoFit/>
            </a:bodyPr>
            <a:lstStyle/>
            <a:p>
              <a:r>
                <a:rPr lang="en-US" sz="2800" b="1" dirty="0">
                  <a:solidFill>
                    <a:srgbClr val="FF0000"/>
                  </a:solidFill>
                </a:rPr>
                <a:t>+</a:t>
              </a:r>
            </a:p>
          </p:txBody>
        </p:sp>
        <p:sp>
          <p:nvSpPr>
            <p:cNvPr id="41" name="TextBox 40"/>
            <p:cNvSpPr txBox="1"/>
            <p:nvPr/>
          </p:nvSpPr>
          <p:spPr>
            <a:xfrm>
              <a:off x="1729979" y="1582578"/>
              <a:ext cx="364202" cy="523220"/>
            </a:xfrm>
            <a:prstGeom prst="rect">
              <a:avLst/>
            </a:prstGeom>
            <a:noFill/>
          </p:spPr>
          <p:txBody>
            <a:bodyPr wrap="none" rtlCol="0">
              <a:spAutoFit/>
            </a:bodyPr>
            <a:lstStyle/>
            <a:p>
              <a:r>
                <a:rPr lang="en-US" sz="2800" b="1" dirty="0">
                  <a:solidFill>
                    <a:srgbClr val="FF0000"/>
                  </a:solidFill>
                </a:rPr>
                <a:t>+</a:t>
              </a:r>
            </a:p>
          </p:txBody>
        </p:sp>
        <p:sp>
          <p:nvSpPr>
            <p:cNvPr id="42" name="TextBox 41"/>
            <p:cNvSpPr txBox="1"/>
            <p:nvPr/>
          </p:nvSpPr>
          <p:spPr>
            <a:xfrm>
              <a:off x="2491979" y="1962090"/>
              <a:ext cx="364202" cy="523220"/>
            </a:xfrm>
            <a:prstGeom prst="rect">
              <a:avLst/>
            </a:prstGeom>
            <a:noFill/>
          </p:spPr>
          <p:txBody>
            <a:bodyPr wrap="none" rtlCol="0">
              <a:spAutoFit/>
            </a:bodyPr>
            <a:lstStyle/>
            <a:p>
              <a:r>
                <a:rPr lang="en-US" sz="2800" b="1" dirty="0">
                  <a:solidFill>
                    <a:srgbClr val="FF0000"/>
                  </a:solidFill>
                </a:rPr>
                <a:t>+</a:t>
              </a:r>
            </a:p>
          </p:txBody>
        </p:sp>
        <p:sp>
          <p:nvSpPr>
            <p:cNvPr id="43" name="TextBox 42"/>
            <p:cNvSpPr txBox="1"/>
            <p:nvPr/>
          </p:nvSpPr>
          <p:spPr>
            <a:xfrm>
              <a:off x="2042885" y="1838980"/>
              <a:ext cx="255198" cy="369332"/>
            </a:xfrm>
            <a:prstGeom prst="rect">
              <a:avLst/>
            </a:prstGeom>
            <a:noFill/>
          </p:spPr>
          <p:txBody>
            <a:bodyPr wrap="none" rtlCol="0">
              <a:spAutoFit/>
            </a:bodyPr>
            <a:lstStyle/>
            <a:p>
              <a:r>
                <a:rPr lang="en-US" b="1" dirty="0">
                  <a:solidFill>
                    <a:schemeClr val="tx2"/>
                  </a:solidFill>
                </a:rPr>
                <a:t>-</a:t>
              </a:r>
            </a:p>
          </p:txBody>
        </p:sp>
        <p:sp>
          <p:nvSpPr>
            <p:cNvPr id="44" name="TextBox 43"/>
            <p:cNvSpPr txBox="1"/>
            <p:nvPr/>
          </p:nvSpPr>
          <p:spPr>
            <a:xfrm>
              <a:off x="2981326" y="1750705"/>
              <a:ext cx="255198" cy="369332"/>
            </a:xfrm>
            <a:prstGeom prst="rect">
              <a:avLst/>
            </a:prstGeom>
            <a:noFill/>
          </p:spPr>
          <p:txBody>
            <a:bodyPr wrap="none" rtlCol="0">
              <a:spAutoFit/>
            </a:bodyPr>
            <a:lstStyle/>
            <a:p>
              <a:r>
                <a:rPr lang="en-US" b="1" dirty="0">
                  <a:solidFill>
                    <a:schemeClr val="tx2"/>
                  </a:solidFill>
                </a:rPr>
                <a:t>-</a:t>
              </a:r>
            </a:p>
          </p:txBody>
        </p:sp>
        <p:sp>
          <p:nvSpPr>
            <p:cNvPr id="45" name="TextBox 44"/>
            <p:cNvSpPr txBox="1"/>
            <p:nvPr/>
          </p:nvSpPr>
          <p:spPr>
            <a:xfrm>
              <a:off x="2966811" y="1219200"/>
              <a:ext cx="255198" cy="369332"/>
            </a:xfrm>
            <a:prstGeom prst="rect">
              <a:avLst/>
            </a:prstGeom>
            <a:noFill/>
          </p:spPr>
          <p:txBody>
            <a:bodyPr wrap="none" rtlCol="0">
              <a:spAutoFit/>
            </a:bodyPr>
            <a:lstStyle/>
            <a:p>
              <a:r>
                <a:rPr lang="en-US" b="1" dirty="0">
                  <a:solidFill>
                    <a:schemeClr val="tx2"/>
                  </a:solidFill>
                </a:rPr>
                <a:t>-</a:t>
              </a:r>
            </a:p>
          </p:txBody>
        </p:sp>
      </p:grpSp>
      <p:grpSp>
        <p:nvGrpSpPr>
          <p:cNvPr id="46" name="Group 45"/>
          <p:cNvGrpSpPr/>
          <p:nvPr/>
        </p:nvGrpSpPr>
        <p:grpSpPr>
          <a:xfrm>
            <a:off x="3025379" y="1143000"/>
            <a:ext cx="1506545" cy="1418510"/>
            <a:chOff x="1729979" y="1066800"/>
            <a:chExt cx="1506545" cy="1418510"/>
          </a:xfrm>
        </p:grpSpPr>
        <p:sp>
          <p:nvSpPr>
            <p:cNvPr id="47" name="TextBox 46"/>
            <p:cNvSpPr txBox="1"/>
            <p:nvPr/>
          </p:nvSpPr>
          <p:spPr>
            <a:xfrm>
              <a:off x="2042885" y="1143000"/>
              <a:ext cx="364202" cy="523220"/>
            </a:xfrm>
            <a:prstGeom prst="rect">
              <a:avLst/>
            </a:prstGeom>
            <a:noFill/>
          </p:spPr>
          <p:txBody>
            <a:bodyPr wrap="none" rtlCol="0">
              <a:spAutoFit/>
            </a:bodyPr>
            <a:lstStyle/>
            <a:p>
              <a:r>
                <a:rPr lang="en-US" sz="2800" b="1" dirty="0">
                  <a:solidFill>
                    <a:srgbClr val="FF0000"/>
                  </a:solidFill>
                </a:rPr>
                <a:t>+</a:t>
              </a:r>
            </a:p>
          </p:txBody>
        </p:sp>
        <p:sp>
          <p:nvSpPr>
            <p:cNvPr id="48" name="TextBox 47"/>
            <p:cNvSpPr txBox="1"/>
            <p:nvPr/>
          </p:nvSpPr>
          <p:spPr>
            <a:xfrm>
              <a:off x="2188253" y="1428690"/>
              <a:ext cx="255198" cy="369332"/>
            </a:xfrm>
            <a:prstGeom prst="rect">
              <a:avLst/>
            </a:prstGeom>
            <a:noFill/>
          </p:spPr>
          <p:txBody>
            <a:bodyPr wrap="none" rtlCol="0">
              <a:spAutoFit/>
            </a:bodyPr>
            <a:lstStyle/>
            <a:p>
              <a:r>
                <a:rPr lang="en-US" b="1" dirty="0">
                  <a:solidFill>
                    <a:schemeClr val="tx2"/>
                  </a:solidFill>
                </a:rPr>
                <a:t>-</a:t>
              </a:r>
            </a:p>
          </p:txBody>
        </p:sp>
        <p:sp>
          <p:nvSpPr>
            <p:cNvPr id="49" name="TextBox 48"/>
            <p:cNvSpPr txBox="1"/>
            <p:nvPr/>
          </p:nvSpPr>
          <p:spPr>
            <a:xfrm>
              <a:off x="2491979" y="1066800"/>
              <a:ext cx="364202" cy="523220"/>
            </a:xfrm>
            <a:prstGeom prst="rect">
              <a:avLst/>
            </a:prstGeom>
            <a:noFill/>
          </p:spPr>
          <p:txBody>
            <a:bodyPr wrap="none" rtlCol="0">
              <a:spAutoFit/>
            </a:bodyPr>
            <a:lstStyle/>
            <a:p>
              <a:r>
                <a:rPr lang="en-US" sz="2800" b="1" dirty="0">
                  <a:solidFill>
                    <a:srgbClr val="FF0000"/>
                  </a:solidFill>
                </a:rPr>
                <a:t>+</a:t>
              </a:r>
            </a:p>
          </p:txBody>
        </p:sp>
        <p:sp>
          <p:nvSpPr>
            <p:cNvPr id="50" name="TextBox 49"/>
            <p:cNvSpPr txBox="1"/>
            <p:nvPr/>
          </p:nvSpPr>
          <p:spPr>
            <a:xfrm>
              <a:off x="2639391" y="1542365"/>
              <a:ext cx="364202" cy="523220"/>
            </a:xfrm>
            <a:prstGeom prst="rect">
              <a:avLst/>
            </a:prstGeom>
            <a:noFill/>
          </p:spPr>
          <p:txBody>
            <a:bodyPr wrap="none" rtlCol="0">
              <a:spAutoFit/>
            </a:bodyPr>
            <a:lstStyle/>
            <a:p>
              <a:r>
                <a:rPr lang="en-US" sz="2800" b="1" dirty="0">
                  <a:solidFill>
                    <a:srgbClr val="FF0000"/>
                  </a:solidFill>
                </a:rPr>
                <a:t>+</a:t>
              </a:r>
            </a:p>
          </p:txBody>
        </p:sp>
        <p:sp>
          <p:nvSpPr>
            <p:cNvPr id="51" name="TextBox 50"/>
            <p:cNvSpPr txBox="1"/>
            <p:nvPr/>
          </p:nvSpPr>
          <p:spPr>
            <a:xfrm>
              <a:off x="1729979" y="1582578"/>
              <a:ext cx="364202" cy="523220"/>
            </a:xfrm>
            <a:prstGeom prst="rect">
              <a:avLst/>
            </a:prstGeom>
            <a:noFill/>
          </p:spPr>
          <p:txBody>
            <a:bodyPr wrap="none" rtlCol="0">
              <a:spAutoFit/>
            </a:bodyPr>
            <a:lstStyle/>
            <a:p>
              <a:r>
                <a:rPr lang="en-US" sz="2800" b="1" dirty="0">
                  <a:solidFill>
                    <a:srgbClr val="FF0000"/>
                  </a:solidFill>
                </a:rPr>
                <a:t>+</a:t>
              </a:r>
            </a:p>
          </p:txBody>
        </p:sp>
        <p:sp>
          <p:nvSpPr>
            <p:cNvPr id="52" name="TextBox 51"/>
            <p:cNvSpPr txBox="1"/>
            <p:nvPr/>
          </p:nvSpPr>
          <p:spPr>
            <a:xfrm>
              <a:off x="2491979" y="1962090"/>
              <a:ext cx="364202" cy="523220"/>
            </a:xfrm>
            <a:prstGeom prst="rect">
              <a:avLst/>
            </a:prstGeom>
            <a:noFill/>
          </p:spPr>
          <p:txBody>
            <a:bodyPr wrap="none" rtlCol="0">
              <a:spAutoFit/>
            </a:bodyPr>
            <a:lstStyle/>
            <a:p>
              <a:r>
                <a:rPr lang="en-US" sz="2800" b="1" dirty="0">
                  <a:solidFill>
                    <a:srgbClr val="FF0000"/>
                  </a:solidFill>
                </a:rPr>
                <a:t>+</a:t>
              </a:r>
            </a:p>
          </p:txBody>
        </p:sp>
        <p:sp>
          <p:nvSpPr>
            <p:cNvPr id="53" name="TextBox 52"/>
            <p:cNvSpPr txBox="1"/>
            <p:nvPr/>
          </p:nvSpPr>
          <p:spPr>
            <a:xfrm>
              <a:off x="2042885" y="1838980"/>
              <a:ext cx="255198" cy="369332"/>
            </a:xfrm>
            <a:prstGeom prst="rect">
              <a:avLst/>
            </a:prstGeom>
            <a:noFill/>
          </p:spPr>
          <p:txBody>
            <a:bodyPr wrap="none" rtlCol="0">
              <a:spAutoFit/>
            </a:bodyPr>
            <a:lstStyle/>
            <a:p>
              <a:r>
                <a:rPr lang="en-US" b="1" dirty="0">
                  <a:solidFill>
                    <a:schemeClr val="tx2"/>
                  </a:solidFill>
                </a:rPr>
                <a:t>-</a:t>
              </a:r>
            </a:p>
          </p:txBody>
        </p:sp>
        <p:sp>
          <p:nvSpPr>
            <p:cNvPr id="54" name="TextBox 53"/>
            <p:cNvSpPr txBox="1"/>
            <p:nvPr/>
          </p:nvSpPr>
          <p:spPr>
            <a:xfrm>
              <a:off x="2981326" y="1750705"/>
              <a:ext cx="255198" cy="369332"/>
            </a:xfrm>
            <a:prstGeom prst="rect">
              <a:avLst/>
            </a:prstGeom>
            <a:noFill/>
          </p:spPr>
          <p:txBody>
            <a:bodyPr wrap="none" rtlCol="0">
              <a:spAutoFit/>
            </a:bodyPr>
            <a:lstStyle/>
            <a:p>
              <a:r>
                <a:rPr lang="en-US" b="1" dirty="0">
                  <a:solidFill>
                    <a:schemeClr val="tx2"/>
                  </a:solidFill>
                </a:rPr>
                <a:t>-</a:t>
              </a:r>
            </a:p>
          </p:txBody>
        </p:sp>
        <p:sp>
          <p:nvSpPr>
            <p:cNvPr id="55" name="TextBox 54"/>
            <p:cNvSpPr txBox="1"/>
            <p:nvPr/>
          </p:nvSpPr>
          <p:spPr>
            <a:xfrm>
              <a:off x="2966811" y="1219200"/>
              <a:ext cx="255198" cy="369332"/>
            </a:xfrm>
            <a:prstGeom prst="rect">
              <a:avLst/>
            </a:prstGeom>
            <a:noFill/>
          </p:spPr>
          <p:txBody>
            <a:bodyPr wrap="none" rtlCol="0">
              <a:spAutoFit/>
            </a:bodyPr>
            <a:lstStyle/>
            <a:p>
              <a:r>
                <a:rPr lang="en-US" b="1" dirty="0">
                  <a:solidFill>
                    <a:schemeClr val="tx2"/>
                  </a:solidFill>
                </a:rPr>
                <a:t>-</a:t>
              </a:r>
            </a:p>
          </p:txBody>
        </p:sp>
      </p:grpSp>
      <p:grpSp>
        <p:nvGrpSpPr>
          <p:cNvPr id="56" name="Group 55"/>
          <p:cNvGrpSpPr/>
          <p:nvPr/>
        </p:nvGrpSpPr>
        <p:grpSpPr>
          <a:xfrm>
            <a:off x="4625579" y="1143000"/>
            <a:ext cx="1506545" cy="1418510"/>
            <a:chOff x="1729979" y="1066800"/>
            <a:chExt cx="1506545" cy="1418510"/>
          </a:xfrm>
        </p:grpSpPr>
        <p:sp>
          <p:nvSpPr>
            <p:cNvPr id="57" name="TextBox 56"/>
            <p:cNvSpPr txBox="1"/>
            <p:nvPr/>
          </p:nvSpPr>
          <p:spPr>
            <a:xfrm>
              <a:off x="2042885" y="1143000"/>
              <a:ext cx="364202" cy="523220"/>
            </a:xfrm>
            <a:prstGeom prst="rect">
              <a:avLst/>
            </a:prstGeom>
            <a:noFill/>
          </p:spPr>
          <p:txBody>
            <a:bodyPr wrap="none" rtlCol="0">
              <a:spAutoFit/>
            </a:bodyPr>
            <a:lstStyle/>
            <a:p>
              <a:r>
                <a:rPr lang="en-US" sz="2800" b="1" dirty="0">
                  <a:solidFill>
                    <a:srgbClr val="FF0000"/>
                  </a:solidFill>
                </a:rPr>
                <a:t>+</a:t>
              </a:r>
            </a:p>
          </p:txBody>
        </p:sp>
        <p:sp>
          <p:nvSpPr>
            <p:cNvPr id="58" name="TextBox 57"/>
            <p:cNvSpPr txBox="1"/>
            <p:nvPr/>
          </p:nvSpPr>
          <p:spPr>
            <a:xfrm>
              <a:off x="2188253" y="1428690"/>
              <a:ext cx="255198" cy="369332"/>
            </a:xfrm>
            <a:prstGeom prst="rect">
              <a:avLst/>
            </a:prstGeom>
            <a:noFill/>
          </p:spPr>
          <p:txBody>
            <a:bodyPr wrap="none" rtlCol="0">
              <a:spAutoFit/>
            </a:bodyPr>
            <a:lstStyle/>
            <a:p>
              <a:r>
                <a:rPr lang="en-US" b="1" dirty="0">
                  <a:solidFill>
                    <a:schemeClr val="tx2"/>
                  </a:solidFill>
                </a:rPr>
                <a:t>-</a:t>
              </a:r>
            </a:p>
          </p:txBody>
        </p:sp>
        <p:sp>
          <p:nvSpPr>
            <p:cNvPr id="59" name="TextBox 58"/>
            <p:cNvSpPr txBox="1"/>
            <p:nvPr/>
          </p:nvSpPr>
          <p:spPr>
            <a:xfrm>
              <a:off x="2491979" y="1066800"/>
              <a:ext cx="364202" cy="523220"/>
            </a:xfrm>
            <a:prstGeom prst="rect">
              <a:avLst/>
            </a:prstGeom>
            <a:noFill/>
          </p:spPr>
          <p:txBody>
            <a:bodyPr wrap="none" rtlCol="0">
              <a:spAutoFit/>
            </a:bodyPr>
            <a:lstStyle/>
            <a:p>
              <a:r>
                <a:rPr lang="en-US" sz="2800" b="1" dirty="0">
                  <a:solidFill>
                    <a:srgbClr val="FF0000"/>
                  </a:solidFill>
                </a:rPr>
                <a:t>+</a:t>
              </a:r>
            </a:p>
          </p:txBody>
        </p:sp>
        <p:sp>
          <p:nvSpPr>
            <p:cNvPr id="60" name="TextBox 59"/>
            <p:cNvSpPr txBox="1"/>
            <p:nvPr/>
          </p:nvSpPr>
          <p:spPr>
            <a:xfrm>
              <a:off x="2639391" y="1542365"/>
              <a:ext cx="364202" cy="523220"/>
            </a:xfrm>
            <a:prstGeom prst="rect">
              <a:avLst/>
            </a:prstGeom>
            <a:noFill/>
          </p:spPr>
          <p:txBody>
            <a:bodyPr wrap="none" rtlCol="0">
              <a:spAutoFit/>
            </a:bodyPr>
            <a:lstStyle/>
            <a:p>
              <a:r>
                <a:rPr lang="en-US" sz="2800" b="1" dirty="0">
                  <a:solidFill>
                    <a:srgbClr val="FF0000"/>
                  </a:solidFill>
                </a:rPr>
                <a:t>+</a:t>
              </a:r>
            </a:p>
          </p:txBody>
        </p:sp>
        <p:sp>
          <p:nvSpPr>
            <p:cNvPr id="61" name="TextBox 60"/>
            <p:cNvSpPr txBox="1"/>
            <p:nvPr/>
          </p:nvSpPr>
          <p:spPr>
            <a:xfrm>
              <a:off x="1729979" y="1582578"/>
              <a:ext cx="364202" cy="523220"/>
            </a:xfrm>
            <a:prstGeom prst="rect">
              <a:avLst/>
            </a:prstGeom>
            <a:noFill/>
          </p:spPr>
          <p:txBody>
            <a:bodyPr wrap="none" rtlCol="0">
              <a:spAutoFit/>
            </a:bodyPr>
            <a:lstStyle/>
            <a:p>
              <a:r>
                <a:rPr lang="en-US" sz="2800" b="1" dirty="0">
                  <a:solidFill>
                    <a:srgbClr val="FF0000"/>
                  </a:solidFill>
                </a:rPr>
                <a:t>+</a:t>
              </a:r>
            </a:p>
          </p:txBody>
        </p:sp>
        <p:sp>
          <p:nvSpPr>
            <p:cNvPr id="62" name="TextBox 61"/>
            <p:cNvSpPr txBox="1"/>
            <p:nvPr/>
          </p:nvSpPr>
          <p:spPr>
            <a:xfrm>
              <a:off x="2491979" y="1962090"/>
              <a:ext cx="364202" cy="523220"/>
            </a:xfrm>
            <a:prstGeom prst="rect">
              <a:avLst/>
            </a:prstGeom>
            <a:noFill/>
          </p:spPr>
          <p:txBody>
            <a:bodyPr wrap="none" rtlCol="0">
              <a:spAutoFit/>
            </a:bodyPr>
            <a:lstStyle/>
            <a:p>
              <a:r>
                <a:rPr lang="en-US" sz="2800" b="1" dirty="0">
                  <a:solidFill>
                    <a:srgbClr val="FF0000"/>
                  </a:solidFill>
                </a:rPr>
                <a:t>+</a:t>
              </a:r>
            </a:p>
          </p:txBody>
        </p:sp>
        <p:sp>
          <p:nvSpPr>
            <p:cNvPr id="63" name="TextBox 62"/>
            <p:cNvSpPr txBox="1"/>
            <p:nvPr/>
          </p:nvSpPr>
          <p:spPr>
            <a:xfrm>
              <a:off x="2042885" y="1838980"/>
              <a:ext cx="255198" cy="369332"/>
            </a:xfrm>
            <a:prstGeom prst="rect">
              <a:avLst/>
            </a:prstGeom>
            <a:noFill/>
          </p:spPr>
          <p:txBody>
            <a:bodyPr wrap="none" rtlCol="0">
              <a:spAutoFit/>
            </a:bodyPr>
            <a:lstStyle/>
            <a:p>
              <a:r>
                <a:rPr lang="en-US" b="1" dirty="0">
                  <a:solidFill>
                    <a:schemeClr val="tx2"/>
                  </a:solidFill>
                </a:rPr>
                <a:t>-</a:t>
              </a:r>
            </a:p>
          </p:txBody>
        </p:sp>
        <p:sp>
          <p:nvSpPr>
            <p:cNvPr id="64" name="TextBox 63"/>
            <p:cNvSpPr txBox="1"/>
            <p:nvPr/>
          </p:nvSpPr>
          <p:spPr>
            <a:xfrm>
              <a:off x="2981326" y="1750705"/>
              <a:ext cx="255198" cy="369332"/>
            </a:xfrm>
            <a:prstGeom prst="rect">
              <a:avLst/>
            </a:prstGeom>
            <a:noFill/>
          </p:spPr>
          <p:txBody>
            <a:bodyPr wrap="none" rtlCol="0">
              <a:spAutoFit/>
            </a:bodyPr>
            <a:lstStyle/>
            <a:p>
              <a:r>
                <a:rPr lang="en-US" b="1" dirty="0">
                  <a:solidFill>
                    <a:schemeClr val="tx2"/>
                  </a:solidFill>
                </a:rPr>
                <a:t>-</a:t>
              </a:r>
            </a:p>
          </p:txBody>
        </p:sp>
        <p:sp>
          <p:nvSpPr>
            <p:cNvPr id="65" name="TextBox 64"/>
            <p:cNvSpPr txBox="1"/>
            <p:nvPr/>
          </p:nvSpPr>
          <p:spPr>
            <a:xfrm>
              <a:off x="2966811" y="1219200"/>
              <a:ext cx="255198" cy="369332"/>
            </a:xfrm>
            <a:prstGeom prst="rect">
              <a:avLst/>
            </a:prstGeom>
            <a:noFill/>
          </p:spPr>
          <p:txBody>
            <a:bodyPr wrap="none" rtlCol="0">
              <a:spAutoFit/>
            </a:bodyPr>
            <a:lstStyle/>
            <a:p>
              <a:r>
                <a:rPr lang="en-US" b="1" dirty="0">
                  <a:solidFill>
                    <a:schemeClr val="tx2"/>
                  </a:solidFill>
                </a:rPr>
                <a:t>-</a:t>
              </a:r>
            </a:p>
          </p:txBody>
        </p:sp>
      </p:grpSp>
      <p:sp>
        <p:nvSpPr>
          <p:cNvPr id="6" name="TextBox 5"/>
          <p:cNvSpPr txBox="1"/>
          <p:nvPr/>
        </p:nvSpPr>
        <p:spPr>
          <a:xfrm>
            <a:off x="6660174" y="4161372"/>
            <a:ext cx="1717714" cy="369332"/>
          </a:xfrm>
          <a:prstGeom prst="rect">
            <a:avLst/>
          </a:prstGeom>
          <a:noFill/>
        </p:spPr>
        <p:txBody>
          <a:bodyPr wrap="none" rtlCol="0">
            <a:spAutoFit/>
          </a:bodyPr>
          <a:lstStyle/>
          <a:p>
            <a:r>
              <a:rPr lang="en-US" dirty="0"/>
              <a:t>Epileptic activity</a:t>
            </a:r>
          </a:p>
        </p:txBody>
      </p:sp>
      <p:pic>
        <p:nvPicPr>
          <p:cNvPr id="66" name="Content Placeholder 10"/>
          <p:cNvPicPr>
            <a:picLocks noGrp="1" noChangeAspect="1"/>
          </p:cNvPicPr>
          <p:nvPr>
            <p:ph sz="half" idx="1"/>
          </p:nvPr>
        </p:nvPicPr>
        <p:blipFill rotWithShape="1">
          <a:blip r:embed="rId5" cstate="print">
            <a:extLst>
              <a:ext uri="{28A0092B-C50C-407E-A947-70E740481C1C}">
                <a14:useLocalDpi xmlns:a14="http://schemas.microsoft.com/office/drawing/2010/main" val="0"/>
              </a:ext>
            </a:extLst>
          </a:blip>
          <a:srcRect l="83492" t="-1637" r="-398" b="51441"/>
          <a:stretch/>
        </p:blipFill>
        <p:spPr>
          <a:xfrm>
            <a:off x="7406836" y="3495178"/>
            <a:ext cx="163009" cy="162421"/>
          </a:xfrm>
        </p:spPr>
      </p:pic>
      <p:sp>
        <p:nvSpPr>
          <p:cNvPr id="67" name="TextBox 66"/>
          <p:cNvSpPr txBox="1"/>
          <p:nvPr/>
        </p:nvSpPr>
        <p:spPr>
          <a:xfrm>
            <a:off x="6455344" y="2871667"/>
            <a:ext cx="312906" cy="400110"/>
          </a:xfrm>
          <a:prstGeom prst="rect">
            <a:avLst/>
          </a:prstGeom>
          <a:noFill/>
        </p:spPr>
        <p:txBody>
          <a:bodyPr wrap="none" rtlCol="0">
            <a:spAutoFit/>
          </a:bodyPr>
          <a:lstStyle/>
          <a:p>
            <a:r>
              <a:rPr lang="en-US" sz="2000" b="1" dirty="0">
                <a:solidFill>
                  <a:srgbClr val="FF0000"/>
                </a:solidFill>
              </a:rPr>
              <a:t>+</a:t>
            </a:r>
          </a:p>
        </p:txBody>
      </p:sp>
      <p:pic>
        <p:nvPicPr>
          <p:cNvPr id="68" name="Content Placeholder 10"/>
          <p:cNvPicPr>
            <a:picLocks noGrp="1" noChangeAspect="1"/>
          </p:cNvPicPr>
          <p:nvPr>
            <p:ph sz="half" idx="1"/>
          </p:nvPr>
        </p:nvPicPr>
        <p:blipFill rotWithShape="1">
          <a:blip r:embed="rId5" cstate="print">
            <a:extLst>
              <a:ext uri="{28A0092B-C50C-407E-A947-70E740481C1C}">
                <a14:useLocalDpi xmlns:a14="http://schemas.microsoft.com/office/drawing/2010/main" val="0"/>
              </a:ext>
            </a:extLst>
          </a:blip>
          <a:srcRect t="-3819" r="83094" b="53623"/>
          <a:stretch/>
        </p:blipFill>
        <p:spPr>
          <a:xfrm>
            <a:off x="7258292" y="2435246"/>
            <a:ext cx="462022" cy="460355"/>
          </a:xfrm>
        </p:spPr>
      </p:pic>
      <p:sp>
        <p:nvSpPr>
          <p:cNvPr id="69" name="Circular Arrow 68"/>
          <p:cNvSpPr/>
          <p:nvPr/>
        </p:nvSpPr>
        <p:spPr>
          <a:xfrm rot="16200000" flipV="1">
            <a:off x="7222601" y="2650601"/>
            <a:ext cx="983849" cy="868102"/>
          </a:xfrm>
          <a:prstGeom prst="circularArrow">
            <a:avLst/>
          </a:prstGeom>
          <a:solidFill>
            <a:srgbClr val="002060">
              <a:alpha val="25000"/>
            </a:srgb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ircular Arrow 69"/>
          <p:cNvSpPr/>
          <p:nvPr/>
        </p:nvSpPr>
        <p:spPr>
          <a:xfrm rot="16200000" flipH="1">
            <a:off x="6715244" y="2675681"/>
            <a:ext cx="983849" cy="868102"/>
          </a:xfrm>
          <a:prstGeom prst="circular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TextBox 70"/>
          <p:cNvSpPr txBox="1"/>
          <p:nvPr/>
        </p:nvSpPr>
        <p:spPr>
          <a:xfrm>
            <a:off x="8185111" y="2812683"/>
            <a:ext cx="295274" cy="523220"/>
          </a:xfrm>
          <a:prstGeom prst="rect">
            <a:avLst/>
          </a:prstGeom>
          <a:noFill/>
        </p:spPr>
        <p:txBody>
          <a:bodyPr wrap="none" rtlCol="0">
            <a:spAutoFit/>
          </a:bodyPr>
          <a:lstStyle/>
          <a:p>
            <a:r>
              <a:rPr lang="en-US" sz="2800" b="1" dirty="0">
                <a:solidFill>
                  <a:schemeClr val="tx2"/>
                </a:solidFill>
              </a:rPr>
              <a:t>-</a:t>
            </a:r>
          </a:p>
        </p:txBody>
      </p:sp>
      <p:sp>
        <p:nvSpPr>
          <p:cNvPr id="72" name="TextBox 71"/>
          <p:cNvSpPr txBox="1"/>
          <p:nvPr/>
        </p:nvSpPr>
        <p:spPr>
          <a:xfrm>
            <a:off x="6951472" y="2137731"/>
            <a:ext cx="1097865" cy="369332"/>
          </a:xfrm>
          <a:prstGeom prst="rect">
            <a:avLst/>
          </a:prstGeom>
          <a:noFill/>
        </p:spPr>
        <p:txBody>
          <a:bodyPr wrap="none" rtlCol="0">
            <a:spAutoFit/>
          </a:bodyPr>
          <a:lstStyle/>
          <a:p>
            <a:r>
              <a:rPr lang="en-US"/>
              <a:t>excitation</a:t>
            </a:r>
            <a:endParaRPr lang="en-US" dirty="0"/>
          </a:p>
        </p:txBody>
      </p:sp>
      <p:sp>
        <p:nvSpPr>
          <p:cNvPr id="73" name="TextBox 72"/>
          <p:cNvSpPr txBox="1"/>
          <p:nvPr/>
        </p:nvSpPr>
        <p:spPr>
          <a:xfrm>
            <a:off x="6941826" y="3644370"/>
            <a:ext cx="1082348" cy="369332"/>
          </a:xfrm>
          <a:prstGeom prst="rect">
            <a:avLst/>
          </a:prstGeom>
          <a:noFill/>
        </p:spPr>
        <p:txBody>
          <a:bodyPr wrap="none" rtlCol="0">
            <a:spAutoFit/>
          </a:bodyPr>
          <a:lstStyle/>
          <a:p>
            <a:r>
              <a:rPr lang="en-US" dirty="0"/>
              <a:t>inhibition</a:t>
            </a:r>
          </a:p>
        </p:txBody>
      </p:sp>
      <p:sp>
        <p:nvSpPr>
          <p:cNvPr id="4" name="Content Placeholder 3"/>
          <p:cNvSpPr>
            <a:spLocks noGrp="1"/>
          </p:cNvSpPr>
          <p:nvPr>
            <p:ph sz="half" idx="1"/>
          </p:nvPr>
        </p:nvSpPr>
        <p:spPr/>
        <p:txBody>
          <a:bodyPr/>
          <a:lstStyle/>
          <a:p>
            <a:endParaRPr lang="en-US"/>
          </a:p>
        </p:txBody>
      </p:sp>
    </p:spTree>
    <p:extLst>
      <p:ext uri="{BB962C8B-B14F-4D97-AF65-F5344CB8AC3E}">
        <p14:creationId xmlns:p14="http://schemas.microsoft.com/office/powerpoint/2010/main" val="2017674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Cl</a:t>
            </a:r>
            <a:r>
              <a:rPr lang="en-US" baseline="30000" dirty="0"/>
              <a:t>-</a:t>
            </a:r>
            <a:r>
              <a:rPr lang="en-US" dirty="0"/>
              <a:t> accumulates during single seizures</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62995" y="1295400"/>
            <a:ext cx="1855410" cy="1855410"/>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654865" y="990600"/>
            <a:ext cx="4495800" cy="1652649"/>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2544" y="1543794"/>
            <a:ext cx="4621967" cy="306856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3336338"/>
            <a:ext cx="2895600" cy="295637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1972" y="4629288"/>
            <a:ext cx="4276762" cy="1771512"/>
          </a:xfrm>
          <a:prstGeom prst="rect">
            <a:avLst/>
          </a:prstGeom>
        </p:spPr>
      </p:pic>
      <p:sp>
        <p:nvSpPr>
          <p:cNvPr id="11" name="TextBox 18"/>
          <p:cNvSpPr txBox="1">
            <a:spLocks noChangeArrowheads="1"/>
          </p:cNvSpPr>
          <p:nvPr/>
        </p:nvSpPr>
        <p:spPr bwMode="auto">
          <a:xfrm>
            <a:off x="4781550" y="6488668"/>
            <a:ext cx="6267450" cy="369332"/>
          </a:xfrm>
          <a:prstGeom prst="rect">
            <a:avLst/>
          </a:prstGeom>
          <a:noFill/>
          <a:ln w="9525">
            <a:noFill/>
            <a:miter lim="800000"/>
            <a:headEnd/>
            <a:tailEnd/>
          </a:ln>
        </p:spPr>
        <p:txBody>
          <a:bodyPr wrap="square">
            <a:spAutoFit/>
          </a:bodyPr>
          <a:lstStyle/>
          <a:p>
            <a:r>
              <a:rPr lang="en-US" dirty="0" err="1"/>
              <a:t>Raimondo</a:t>
            </a:r>
            <a:r>
              <a:rPr lang="en-US" dirty="0"/>
              <a:t> et al. (2013) </a:t>
            </a:r>
            <a:r>
              <a:rPr lang="en-US" b="1" i="1" dirty="0"/>
              <a:t>Front. Cell. </a:t>
            </a:r>
            <a:r>
              <a:rPr lang="en-US" b="1" i="1" dirty="0" err="1"/>
              <a:t>Neurosci</a:t>
            </a:r>
            <a:r>
              <a:rPr lang="en-US" b="1" i="1" dirty="0"/>
              <a:t>.</a:t>
            </a:r>
            <a:endParaRPr lang="en-US" b="1" dirty="0"/>
          </a:p>
        </p:txBody>
      </p:sp>
    </p:spTree>
    <p:extLst>
      <p:ext uri="{BB962C8B-B14F-4D97-AF65-F5344CB8AC3E}">
        <p14:creationId xmlns:p14="http://schemas.microsoft.com/office/powerpoint/2010/main" val="116441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4" descr="Fig_2_Akerman_for_slides_5.tif"/>
          <p:cNvPicPr>
            <a:picLocks noChangeAspect="1"/>
          </p:cNvPicPr>
          <p:nvPr/>
        </p:nvPicPr>
        <p:blipFill>
          <a:blip r:embed="rId2"/>
          <a:srcRect/>
          <a:stretch>
            <a:fillRect/>
          </a:stretch>
        </p:blipFill>
        <p:spPr bwMode="auto">
          <a:xfrm>
            <a:off x="104775" y="1171295"/>
            <a:ext cx="3602038" cy="1355725"/>
          </a:xfrm>
          <a:prstGeom prst="rect">
            <a:avLst/>
          </a:prstGeom>
          <a:noFill/>
          <a:ln w="9525">
            <a:noFill/>
            <a:miter lim="800000"/>
            <a:headEnd/>
            <a:tailEnd/>
          </a:ln>
        </p:spPr>
      </p:pic>
      <p:sp>
        <p:nvSpPr>
          <p:cNvPr id="31748" name="Rectangle 38"/>
          <p:cNvSpPr>
            <a:spLocks noChangeArrowheads="1"/>
          </p:cNvSpPr>
          <p:nvPr/>
        </p:nvSpPr>
        <p:spPr bwMode="auto">
          <a:xfrm>
            <a:off x="3976688" y="1233488"/>
            <a:ext cx="290512" cy="1247775"/>
          </a:xfrm>
          <a:prstGeom prst="rect">
            <a:avLst/>
          </a:prstGeom>
          <a:solidFill>
            <a:schemeClr val="bg1"/>
          </a:solidFill>
          <a:ln w="19050" algn="ctr">
            <a:noFill/>
            <a:round/>
            <a:headEnd/>
            <a:tailEnd/>
          </a:ln>
        </p:spPr>
        <p:txBody>
          <a:bodyPr/>
          <a:lstStyle/>
          <a:p>
            <a:endParaRPr lang="en-GB"/>
          </a:p>
        </p:txBody>
      </p:sp>
      <p:grpSp>
        <p:nvGrpSpPr>
          <p:cNvPr id="2" name="Group 39"/>
          <p:cNvGrpSpPr>
            <a:grpSpLocks/>
          </p:cNvGrpSpPr>
          <p:nvPr/>
        </p:nvGrpSpPr>
        <p:grpSpPr bwMode="auto">
          <a:xfrm>
            <a:off x="312738" y="2917825"/>
            <a:ext cx="2794000" cy="3598863"/>
            <a:chOff x="413657" y="2917371"/>
            <a:chExt cx="2793999" cy="3599770"/>
          </a:xfrm>
        </p:grpSpPr>
        <p:pic>
          <p:nvPicPr>
            <p:cNvPr id="31753" name="Picture 4" descr="joes-pyramid"/>
            <p:cNvPicPr>
              <a:picLocks noChangeAspect="1" noChangeArrowheads="1"/>
            </p:cNvPicPr>
            <p:nvPr/>
          </p:nvPicPr>
          <p:blipFill>
            <a:blip r:embed="rId3"/>
            <a:srcRect/>
            <a:stretch>
              <a:fillRect/>
            </a:stretch>
          </p:blipFill>
          <p:spPr bwMode="auto">
            <a:xfrm>
              <a:off x="1301156" y="2917371"/>
              <a:ext cx="1517126" cy="3599770"/>
            </a:xfrm>
            <a:prstGeom prst="rect">
              <a:avLst/>
            </a:prstGeom>
            <a:noFill/>
            <a:ln w="9525">
              <a:noFill/>
              <a:miter lim="800000"/>
              <a:headEnd/>
              <a:tailEnd/>
            </a:ln>
          </p:spPr>
        </p:pic>
        <p:pic>
          <p:nvPicPr>
            <p:cNvPr id="31754" name="Picture 11" descr="gabapuff"/>
            <p:cNvPicPr>
              <a:picLocks noChangeAspect="1" noChangeArrowheads="1"/>
            </p:cNvPicPr>
            <p:nvPr/>
          </p:nvPicPr>
          <p:blipFill>
            <a:blip r:embed="rId4"/>
            <a:srcRect/>
            <a:stretch>
              <a:fillRect/>
            </a:stretch>
          </p:blipFill>
          <p:spPr bwMode="auto">
            <a:xfrm>
              <a:off x="413657" y="3766374"/>
              <a:ext cx="1584843" cy="504991"/>
            </a:xfrm>
            <a:prstGeom prst="rect">
              <a:avLst/>
            </a:prstGeom>
            <a:noFill/>
            <a:ln w="9525">
              <a:noFill/>
              <a:miter lim="800000"/>
              <a:headEnd/>
              <a:tailEnd/>
            </a:ln>
          </p:spPr>
        </p:pic>
        <p:pic>
          <p:nvPicPr>
            <p:cNvPr id="31755" name="Picture 27" descr="patch"/>
            <p:cNvPicPr>
              <a:picLocks noChangeAspect="1" noChangeArrowheads="1"/>
            </p:cNvPicPr>
            <p:nvPr/>
          </p:nvPicPr>
          <p:blipFill>
            <a:blip r:embed="rId5"/>
            <a:srcRect/>
            <a:stretch>
              <a:fillRect/>
            </a:stretch>
          </p:blipFill>
          <p:spPr bwMode="auto">
            <a:xfrm rot="-1112096">
              <a:off x="1922332" y="5316386"/>
              <a:ext cx="1285324" cy="451374"/>
            </a:xfrm>
            <a:prstGeom prst="rect">
              <a:avLst/>
            </a:prstGeom>
            <a:noFill/>
            <a:ln w="9525">
              <a:noFill/>
              <a:miter lim="800000"/>
              <a:headEnd/>
              <a:tailEnd/>
            </a:ln>
          </p:spPr>
        </p:pic>
      </p:grpSp>
      <p:sp>
        <p:nvSpPr>
          <p:cNvPr id="31751" name="Text Box 44"/>
          <p:cNvSpPr txBox="1">
            <a:spLocks noChangeArrowheads="1"/>
          </p:cNvSpPr>
          <p:nvPr/>
        </p:nvSpPr>
        <p:spPr bwMode="auto">
          <a:xfrm>
            <a:off x="1114425" y="1009650"/>
            <a:ext cx="1019175" cy="307975"/>
          </a:xfrm>
          <a:prstGeom prst="rect">
            <a:avLst/>
          </a:prstGeom>
          <a:noFill/>
          <a:ln w="19050">
            <a:noFill/>
            <a:miter lim="800000"/>
            <a:headEnd/>
            <a:tailEnd/>
          </a:ln>
        </p:spPr>
        <p:txBody>
          <a:bodyPr>
            <a:spAutoFit/>
          </a:bodyPr>
          <a:lstStyle/>
          <a:p>
            <a:pPr>
              <a:spcBef>
                <a:spcPct val="50000"/>
              </a:spcBef>
            </a:pPr>
            <a:r>
              <a:rPr lang="en-US" sz="1400"/>
              <a:t>0 Mg2+</a:t>
            </a:r>
          </a:p>
        </p:txBody>
      </p:sp>
      <p:sp>
        <p:nvSpPr>
          <p:cNvPr id="31752" name="TextBox 17"/>
          <p:cNvSpPr txBox="1">
            <a:spLocks noChangeArrowheads="1"/>
          </p:cNvSpPr>
          <p:nvPr/>
        </p:nvSpPr>
        <p:spPr bwMode="auto">
          <a:xfrm>
            <a:off x="322263" y="3330575"/>
            <a:ext cx="754062" cy="585788"/>
          </a:xfrm>
          <a:prstGeom prst="rect">
            <a:avLst/>
          </a:prstGeom>
          <a:noFill/>
          <a:ln w="9525">
            <a:noFill/>
            <a:miter lim="800000"/>
            <a:headEnd/>
            <a:tailEnd/>
          </a:ln>
        </p:spPr>
        <p:txBody>
          <a:bodyPr wrap="none">
            <a:spAutoFit/>
          </a:bodyPr>
          <a:lstStyle/>
          <a:p>
            <a:pPr algn="ctr"/>
            <a:r>
              <a:rPr lang="en-GB" sz="1600">
                <a:solidFill>
                  <a:srgbClr val="FF0000"/>
                </a:solidFill>
              </a:rPr>
              <a:t>GABA</a:t>
            </a:r>
          </a:p>
          <a:p>
            <a:pPr algn="ctr"/>
            <a:r>
              <a:rPr lang="en-GB" sz="1600">
                <a:solidFill>
                  <a:srgbClr val="FF0000"/>
                </a:solidFill>
              </a:rPr>
              <a:t>puffer</a:t>
            </a:r>
          </a:p>
        </p:txBody>
      </p:sp>
      <p:sp>
        <p:nvSpPr>
          <p:cNvPr id="11" name="Rectangle 10"/>
          <p:cNvSpPr txBox="1">
            <a:spLocks noChangeArrowheads="1"/>
          </p:cNvSpPr>
          <p:nvPr/>
        </p:nvSpPr>
        <p:spPr bwMode="auto">
          <a:xfrm>
            <a:off x="457200" y="0"/>
            <a:ext cx="8534400" cy="1143000"/>
          </a:xfrm>
          <a:prstGeom prst="rect">
            <a:avLst/>
          </a:prstGeom>
          <a:noFill/>
          <a:ln w="9525">
            <a:noFill/>
            <a:miter lim="800000"/>
            <a:headEnd/>
            <a:tailEnd/>
          </a:ln>
          <a:effectLst/>
        </p:spPr>
        <p:txBody>
          <a:bodyPr anchor="ctr"/>
          <a:lstStyle/>
          <a:p>
            <a:pPr algn="ctr">
              <a:defRPr/>
            </a:pPr>
            <a:r>
              <a:rPr lang="en-US" sz="3000" kern="0" dirty="0">
                <a:latin typeface="+mj-lt"/>
                <a:ea typeface="+mj-ea"/>
                <a:cs typeface="+mj-cs"/>
              </a:rPr>
              <a:t>GABAergic transmission becomes excitatory during single epileptic seizures</a:t>
            </a:r>
          </a:p>
        </p:txBody>
      </p:sp>
    </p:spTree>
    <p:extLst>
      <p:ext uri="{BB962C8B-B14F-4D97-AF65-F5344CB8AC3E}">
        <p14:creationId xmlns:p14="http://schemas.microsoft.com/office/powerpoint/2010/main" val="2876485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41111" y="1139182"/>
            <a:ext cx="3566371" cy="1575585"/>
          </a:xfrm>
          <a:prstGeom prst="rect">
            <a:avLst/>
          </a:prstGeom>
          <a:noFill/>
          <a:ln w="9525">
            <a:noFill/>
            <a:miter lim="800000"/>
            <a:headEnd/>
            <a:tailEnd/>
          </a:ln>
        </p:spPr>
      </p:pic>
      <p:sp>
        <p:nvSpPr>
          <p:cNvPr id="36" name="Rectangle 10"/>
          <p:cNvSpPr txBox="1">
            <a:spLocks noChangeArrowheads="1"/>
          </p:cNvSpPr>
          <p:nvPr/>
        </p:nvSpPr>
        <p:spPr bwMode="auto">
          <a:xfrm>
            <a:off x="457200" y="0"/>
            <a:ext cx="8534400" cy="1143000"/>
          </a:xfrm>
          <a:prstGeom prst="rect">
            <a:avLst/>
          </a:prstGeom>
          <a:noFill/>
          <a:ln w="9525">
            <a:noFill/>
            <a:miter lim="800000"/>
            <a:headEnd/>
            <a:tailEnd/>
          </a:ln>
          <a:effectLst/>
        </p:spPr>
        <p:txBody>
          <a:bodyPr anchor="ctr"/>
          <a:lstStyle/>
          <a:p>
            <a:pPr algn="ctr">
              <a:defRPr/>
            </a:pPr>
            <a:r>
              <a:rPr lang="en-US" sz="3000" kern="0" dirty="0">
                <a:latin typeface="+mj-lt"/>
                <a:ea typeface="+mj-ea"/>
                <a:cs typeface="+mj-cs"/>
              </a:rPr>
              <a:t>GABAergic transmission becomes excitatory during single epileptic seizures</a:t>
            </a:r>
          </a:p>
        </p:txBody>
      </p:sp>
      <p:sp>
        <p:nvSpPr>
          <p:cNvPr id="31748" name="Rectangle 38"/>
          <p:cNvSpPr>
            <a:spLocks noChangeArrowheads="1"/>
          </p:cNvSpPr>
          <p:nvPr/>
        </p:nvSpPr>
        <p:spPr bwMode="auto">
          <a:xfrm>
            <a:off x="3976688" y="1233488"/>
            <a:ext cx="290512" cy="1247775"/>
          </a:xfrm>
          <a:prstGeom prst="rect">
            <a:avLst/>
          </a:prstGeom>
          <a:solidFill>
            <a:schemeClr val="bg1"/>
          </a:solidFill>
          <a:ln w="19050" algn="ctr">
            <a:noFill/>
            <a:round/>
            <a:headEnd/>
            <a:tailEnd/>
          </a:ln>
        </p:spPr>
        <p:txBody>
          <a:bodyPr/>
          <a:lstStyle/>
          <a:p>
            <a:endParaRPr lang="en-GB"/>
          </a:p>
        </p:txBody>
      </p:sp>
      <p:grpSp>
        <p:nvGrpSpPr>
          <p:cNvPr id="2" name="Group 39"/>
          <p:cNvGrpSpPr>
            <a:grpSpLocks/>
          </p:cNvGrpSpPr>
          <p:nvPr/>
        </p:nvGrpSpPr>
        <p:grpSpPr bwMode="auto">
          <a:xfrm>
            <a:off x="312738" y="2917825"/>
            <a:ext cx="2794000" cy="3598863"/>
            <a:chOff x="413657" y="2917371"/>
            <a:chExt cx="2793999" cy="3599770"/>
          </a:xfrm>
        </p:grpSpPr>
        <p:pic>
          <p:nvPicPr>
            <p:cNvPr id="31753" name="Picture 4" descr="joes-pyramid"/>
            <p:cNvPicPr>
              <a:picLocks noChangeAspect="1" noChangeArrowheads="1"/>
            </p:cNvPicPr>
            <p:nvPr/>
          </p:nvPicPr>
          <p:blipFill>
            <a:blip r:embed="rId3"/>
            <a:srcRect/>
            <a:stretch>
              <a:fillRect/>
            </a:stretch>
          </p:blipFill>
          <p:spPr bwMode="auto">
            <a:xfrm>
              <a:off x="1301156" y="2917371"/>
              <a:ext cx="1517126" cy="3599770"/>
            </a:xfrm>
            <a:prstGeom prst="rect">
              <a:avLst/>
            </a:prstGeom>
            <a:noFill/>
            <a:ln w="9525">
              <a:noFill/>
              <a:miter lim="800000"/>
              <a:headEnd/>
              <a:tailEnd/>
            </a:ln>
          </p:spPr>
        </p:pic>
        <p:pic>
          <p:nvPicPr>
            <p:cNvPr id="31754" name="Picture 11" descr="gabapuff"/>
            <p:cNvPicPr>
              <a:picLocks noChangeAspect="1" noChangeArrowheads="1"/>
            </p:cNvPicPr>
            <p:nvPr/>
          </p:nvPicPr>
          <p:blipFill>
            <a:blip r:embed="rId4"/>
            <a:srcRect/>
            <a:stretch>
              <a:fillRect/>
            </a:stretch>
          </p:blipFill>
          <p:spPr bwMode="auto">
            <a:xfrm>
              <a:off x="413657" y="3766374"/>
              <a:ext cx="1584843" cy="504991"/>
            </a:xfrm>
            <a:prstGeom prst="rect">
              <a:avLst/>
            </a:prstGeom>
            <a:noFill/>
            <a:ln w="9525">
              <a:noFill/>
              <a:miter lim="800000"/>
              <a:headEnd/>
              <a:tailEnd/>
            </a:ln>
          </p:spPr>
        </p:pic>
        <p:pic>
          <p:nvPicPr>
            <p:cNvPr id="31755" name="Picture 27" descr="patch"/>
            <p:cNvPicPr>
              <a:picLocks noChangeAspect="1" noChangeArrowheads="1"/>
            </p:cNvPicPr>
            <p:nvPr/>
          </p:nvPicPr>
          <p:blipFill>
            <a:blip r:embed="rId5"/>
            <a:srcRect/>
            <a:stretch>
              <a:fillRect/>
            </a:stretch>
          </p:blipFill>
          <p:spPr bwMode="auto">
            <a:xfrm rot="-1112096">
              <a:off x="1922332" y="5316386"/>
              <a:ext cx="1285324" cy="451374"/>
            </a:xfrm>
            <a:prstGeom prst="rect">
              <a:avLst/>
            </a:prstGeom>
            <a:noFill/>
            <a:ln w="9525">
              <a:noFill/>
              <a:miter lim="800000"/>
              <a:headEnd/>
              <a:tailEnd/>
            </a:ln>
          </p:spPr>
        </p:pic>
      </p:grpSp>
      <p:sp>
        <p:nvSpPr>
          <p:cNvPr id="31751" name="Text Box 44"/>
          <p:cNvSpPr txBox="1">
            <a:spLocks noChangeArrowheads="1"/>
          </p:cNvSpPr>
          <p:nvPr/>
        </p:nvSpPr>
        <p:spPr bwMode="auto">
          <a:xfrm>
            <a:off x="1114425" y="1009650"/>
            <a:ext cx="1019175" cy="307975"/>
          </a:xfrm>
          <a:prstGeom prst="rect">
            <a:avLst/>
          </a:prstGeom>
          <a:noFill/>
          <a:ln w="19050">
            <a:noFill/>
            <a:miter lim="800000"/>
            <a:headEnd/>
            <a:tailEnd/>
          </a:ln>
        </p:spPr>
        <p:txBody>
          <a:bodyPr>
            <a:spAutoFit/>
          </a:bodyPr>
          <a:lstStyle/>
          <a:p>
            <a:pPr>
              <a:spcBef>
                <a:spcPct val="50000"/>
              </a:spcBef>
            </a:pPr>
            <a:r>
              <a:rPr lang="en-US" sz="1400"/>
              <a:t>0 Mg2+</a:t>
            </a:r>
          </a:p>
        </p:txBody>
      </p:sp>
      <p:sp>
        <p:nvSpPr>
          <p:cNvPr id="31752" name="TextBox 17"/>
          <p:cNvSpPr txBox="1">
            <a:spLocks noChangeArrowheads="1"/>
          </p:cNvSpPr>
          <p:nvPr/>
        </p:nvSpPr>
        <p:spPr bwMode="auto">
          <a:xfrm>
            <a:off x="322263" y="3330575"/>
            <a:ext cx="754062" cy="585788"/>
          </a:xfrm>
          <a:prstGeom prst="rect">
            <a:avLst/>
          </a:prstGeom>
          <a:noFill/>
          <a:ln w="9525">
            <a:noFill/>
            <a:miter lim="800000"/>
            <a:headEnd/>
            <a:tailEnd/>
          </a:ln>
        </p:spPr>
        <p:txBody>
          <a:bodyPr wrap="none">
            <a:spAutoFit/>
          </a:bodyPr>
          <a:lstStyle/>
          <a:p>
            <a:pPr algn="ctr"/>
            <a:r>
              <a:rPr lang="en-GB" sz="1600">
                <a:solidFill>
                  <a:srgbClr val="FF0000"/>
                </a:solidFill>
              </a:rPr>
              <a:t>GABA</a:t>
            </a:r>
          </a:p>
          <a:p>
            <a:pPr algn="ctr"/>
            <a:r>
              <a:rPr lang="en-GB" sz="1600">
                <a:solidFill>
                  <a:srgbClr val="FF0000"/>
                </a:solidFill>
              </a:rPr>
              <a:t>puffer</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1944" y="1439810"/>
            <a:ext cx="4378805" cy="4653606"/>
          </a:xfrm>
          <a:prstGeom prst="rect">
            <a:avLst/>
          </a:prstGeom>
        </p:spPr>
      </p:pic>
      <p:sp>
        <p:nvSpPr>
          <p:cNvPr id="13" name="TextBox 18"/>
          <p:cNvSpPr txBox="1">
            <a:spLocks noChangeArrowheads="1"/>
          </p:cNvSpPr>
          <p:nvPr/>
        </p:nvSpPr>
        <p:spPr bwMode="auto">
          <a:xfrm>
            <a:off x="3379695" y="6246622"/>
            <a:ext cx="6019800" cy="369332"/>
          </a:xfrm>
          <a:prstGeom prst="rect">
            <a:avLst/>
          </a:prstGeom>
          <a:noFill/>
          <a:ln w="9525">
            <a:noFill/>
            <a:miter lim="800000"/>
            <a:headEnd/>
            <a:tailEnd/>
          </a:ln>
        </p:spPr>
        <p:txBody>
          <a:bodyPr wrap="square">
            <a:spAutoFit/>
          </a:bodyPr>
          <a:lstStyle/>
          <a:p>
            <a:r>
              <a:rPr lang="en-US" dirty="0" err="1"/>
              <a:t>Ilie</a:t>
            </a:r>
            <a:r>
              <a:rPr lang="en-US" dirty="0"/>
              <a:t>, </a:t>
            </a:r>
            <a:r>
              <a:rPr lang="en-US" dirty="0" err="1"/>
              <a:t>Raimondo</a:t>
            </a:r>
            <a:r>
              <a:rPr lang="en-US" dirty="0"/>
              <a:t>, </a:t>
            </a:r>
            <a:r>
              <a:rPr lang="en-US" dirty="0" err="1"/>
              <a:t>Akerman</a:t>
            </a:r>
            <a:r>
              <a:rPr lang="en-US" dirty="0"/>
              <a:t> (2012)</a:t>
            </a:r>
            <a:r>
              <a:rPr lang="en-US" b="1" i="1" dirty="0"/>
              <a:t> Journal</a:t>
            </a:r>
            <a:r>
              <a:rPr lang="en-US" b="1" dirty="0"/>
              <a:t> </a:t>
            </a:r>
            <a:r>
              <a:rPr lang="en-US" b="1" i="1" dirty="0"/>
              <a:t>of neuroscience</a:t>
            </a:r>
            <a:endParaRPr lang="en-US" b="1" dirty="0"/>
          </a:p>
        </p:txBody>
      </p:sp>
      <p:sp>
        <p:nvSpPr>
          <p:cNvPr id="14" name="TextBox 18"/>
          <p:cNvSpPr txBox="1">
            <a:spLocks noChangeArrowheads="1"/>
          </p:cNvSpPr>
          <p:nvPr/>
        </p:nvSpPr>
        <p:spPr bwMode="auto">
          <a:xfrm>
            <a:off x="3379695" y="6542456"/>
            <a:ext cx="6019800" cy="369332"/>
          </a:xfrm>
          <a:prstGeom prst="rect">
            <a:avLst/>
          </a:prstGeom>
          <a:noFill/>
          <a:ln w="9525">
            <a:noFill/>
            <a:miter lim="800000"/>
            <a:headEnd/>
            <a:tailEnd/>
          </a:ln>
        </p:spPr>
        <p:txBody>
          <a:bodyPr wrap="square">
            <a:spAutoFit/>
          </a:bodyPr>
          <a:lstStyle/>
          <a:p>
            <a:r>
              <a:rPr lang="en-US" dirty="0" err="1"/>
              <a:t>Ellender</a:t>
            </a:r>
            <a:r>
              <a:rPr lang="en-US" dirty="0"/>
              <a:t>*, Raimondo* et al. (2014)</a:t>
            </a:r>
            <a:r>
              <a:rPr lang="en-US" b="1" i="1" dirty="0"/>
              <a:t> Journal</a:t>
            </a:r>
            <a:r>
              <a:rPr lang="en-US" b="1" dirty="0"/>
              <a:t> </a:t>
            </a:r>
            <a:r>
              <a:rPr lang="en-US" b="1" i="1" dirty="0"/>
              <a:t>of neuroscience</a:t>
            </a:r>
            <a:endParaRPr lang="en-US" b="1" dirty="0"/>
          </a:p>
        </p:txBody>
      </p:sp>
    </p:spTree>
    <p:extLst>
      <p:ext uri="{BB962C8B-B14F-4D97-AF65-F5344CB8AC3E}">
        <p14:creationId xmlns:p14="http://schemas.microsoft.com/office/powerpoint/2010/main" val="1283071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eesaw.tif"/>
          <p:cNvPicPr>
            <a:picLocks noChangeAspect="1"/>
          </p:cNvPicPr>
          <p:nvPr/>
        </p:nvPicPr>
        <p:blipFill>
          <a:blip r:embed="rId2" cstate="print"/>
          <a:stretch>
            <a:fillRect/>
          </a:stretch>
        </p:blipFill>
        <p:spPr>
          <a:xfrm>
            <a:off x="924306" y="3316224"/>
            <a:ext cx="1580388" cy="530352"/>
          </a:xfrm>
          <a:prstGeom prst="rect">
            <a:avLst/>
          </a:prstGeom>
        </p:spPr>
      </p:pic>
      <p:pic>
        <p:nvPicPr>
          <p:cNvPr id="12" name="Picture 11" descr="seesawBig.tif"/>
          <p:cNvPicPr>
            <a:picLocks noChangeAspect="1"/>
          </p:cNvPicPr>
          <p:nvPr/>
        </p:nvPicPr>
        <p:blipFill>
          <a:blip r:embed="rId3" cstate="print"/>
          <a:stretch>
            <a:fillRect/>
          </a:stretch>
        </p:blipFill>
        <p:spPr>
          <a:xfrm>
            <a:off x="924306" y="3206496"/>
            <a:ext cx="1580388" cy="643128"/>
          </a:xfrm>
          <a:prstGeom prst="rect">
            <a:avLst/>
          </a:prstGeom>
        </p:spPr>
      </p:pic>
      <p:pic>
        <p:nvPicPr>
          <p:cNvPr id="11" name="Picture 10" descr="seesawExcitation.tif"/>
          <p:cNvPicPr>
            <a:picLocks noChangeAspect="1"/>
          </p:cNvPicPr>
          <p:nvPr/>
        </p:nvPicPr>
        <p:blipFill>
          <a:blip r:embed="rId4" cstate="print"/>
          <a:stretch>
            <a:fillRect/>
          </a:stretch>
        </p:blipFill>
        <p:spPr>
          <a:xfrm>
            <a:off x="845203" y="3297537"/>
            <a:ext cx="1626108" cy="553212"/>
          </a:xfrm>
          <a:prstGeom prst="rect">
            <a:avLst/>
          </a:prstGeom>
        </p:spPr>
      </p:pic>
      <p:pic>
        <p:nvPicPr>
          <p:cNvPr id="5" name="Picture 4" descr="recurrentSch_py_and_bask.tif"/>
          <p:cNvPicPr>
            <a:picLocks noChangeAspect="1"/>
          </p:cNvPicPr>
          <p:nvPr/>
        </p:nvPicPr>
        <p:blipFill>
          <a:blip r:embed="rId5" cstate="print"/>
          <a:stretch>
            <a:fillRect/>
          </a:stretch>
        </p:blipFill>
        <p:spPr>
          <a:xfrm>
            <a:off x="3602104" y="1224403"/>
            <a:ext cx="3718798" cy="4721214"/>
          </a:xfrm>
          <a:prstGeom prst="rect">
            <a:avLst/>
          </a:prstGeom>
        </p:spPr>
      </p:pic>
      <p:pic>
        <p:nvPicPr>
          <p:cNvPr id="6" name="Picture 5" descr="recurrentSch_py_and_bask_load.tif"/>
          <p:cNvPicPr>
            <a:picLocks noChangeAspect="1"/>
          </p:cNvPicPr>
          <p:nvPr/>
        </p:nvPicPr>
        <p:blipFill>
          <a:blip r:embed="rId6" cstate="print"/>
          <a:stretch>
            <a:fillRect/>
          </a:stretch>
        </p:blipFill>
        <p:spPr>
          <a:xfrm>
            <a:off x="3599123" y="1221245"/>
            <a:ext cx="3718798" cy="4721214"/>
          </a:xfrm>
          <a:prstGeom prst="rect">
            <a:avLst/>
          </a:prstGeom>
        </p:spPr>
      </p:pic>
      <p:pic>
        <p:nvPicPr>
          <p:cNvPr id="4" name="Content Placeholder 3" descr="recurrentSch_pysalone.tif"/>
          <p:cNvPicPr>
            <a:picLocks noGrp="1" noChangeAspect="1"/>
          </p:cNvPicPr>
          <p:nvPr>
            <p:ph idx="1"/>
          </p:nvPr>
        </p:nvPicPr>
        <p:blipFill>
          <a:blip r:embed="rId7" cstate="print"/>
          <a:stretch>
            <a:fillRect/>
          </a:stretch>
        </p:blipFill>
        <p:spPr>
          <a:xfrm>
            <a:off x="3599110" y="1221262"/>
            <a:ext cx="3718798" cy="4721214"/>
          </a:xfrm>
        </p:spPr>
      </p:pic>
      <p:sp>
        <p:nvSpPr>
          <p:cNvPr id="36866" name="Title 1"/>
          <p:cNvSpPr>
            <a:spLocks noGrp="1"/>
          </p:cNvSpPr>
          <p:nvPr>
            <p:ph type="title"/>
          </p:nvPr>
        </p:nvSpPr>
        <p:spPr>
          <a:xfrm>
            <a:off x="471714" y="0"/>
            <a:ext cx="8229600" cy="1143000"/>
          </a:xfrm>
        </p:spPr>
        <p:txBody>
          <a:bodyPr/>
          <a:lstStyle/>
          <a:p>
            <a:r>
              <a:rPr lang="en-US" dirty="0" err="1"/>
              <a:t>Cl</a:t>
            </a:r>
            <a:r>
              <a:rPr lang="en-US" baseline="30000" dirty="0"/>
              <a:t>-</a:t>
            </a:r>
            <a:r>
              <a:rPr lang="en-US" dirty="0"/>
              <a:t> accumulation during seizures causes a failure of recurrent inhibition</a:t>
            </a:r>
            <a:endParaRPr lang="en-GB" dirty="0"/>
          </a:p>
        </p:txBody>
      </p:sp>
      <p:sp>
        <p:nvSpPr>
          <p:cNvPr id="9" name="TextBox 8"/>
          <p:cNvSpPr txBox="1"/>
          <p:nvPr/>
        </p:nvSpPr>
        <p:spPr>
          <a:xfrm>
            <a:off x="376464" y="2811234"/>
            <a:ext cx="1184940" cy="369332"/>
          </a:xfrm>
          <a:prstGeom prst="rect">
            <a:avLst/>
          </a:prstGeom>
          <a:noFill/>
        </p:spPr>
        <p:txBody>
          <a:bodyPr wrap="none" rtlCol="0">
            <a:spAutoFit/>
          </a:bodyPr>
          <a:lstStyle/>
          <a:p>
            <a:r>
              <a:rPr lang="en-US" dirty="0"/>
              <a:t>Excitation</a:t>
            </a:r>
            <a:endParaRPr lang="en-GB" dirty="0"/>
          </a:p>
        </p:txBody>
      </p:sp>
      <p:sp>
        <p:nvSpPr>
          <p:cNvPr id="10" name="TextBox 9"/>
          <p:cNvSpPr txBox="1"/>
          <p:nvPr/>
        </p:nvSpPr>
        <p:spPr>
          <a:xfrm>
            <a:off x="1871443" y="2820305"/>
            <a:ext cx="1107996" cy="369332"/>
          </a:xfrm>
          <a:prstGeom prst="rect">
            <a:avLst/>
          </a:prstGeom>
          <a:noFill/>
        </p:spPr>
        <p:txBody>
          <a:bodyPr wrap="none" rtlCol="0">
            <a:spAutoFit/>
          </a:bodyPr>
          <a:lstStyle/>
          <a:p>
            <a:r>
              <a:rPr lang="en-US" dirty="0"/>
              <a:t>Inhibition</a:t>
            </a:r>
            <a:endParaRPr lang="en-GB" dirty="0"/>
          </a:p>
        </p:txBody>
      </p:sp>
      <p:pic>
        <p:nvPicPr>
          <p:cNvPr id="13" name="Picture 12" descr="seesawExcitationBig.tif"/>
          <p:cNvPicPr>
            <a:picLocks noChangeAspect="1"/>
          </p:cNvPicPr>
          <p:nvPr/>
        </p:nvPicPr>
        <p:blipFill>
          <a:blip r:embed="rId8" cstate="print"/>
          <a:stretch>
            <a:fillRect/>
          </a:stretch>
        </p:blipFill>
        <p:spPr>
          <a:xfrm>
            <a:off x="833374" y="3160776"/>
            <a:ext cx="1635252" cy="688848"/>
          </a:xfrm>
          <a:prstGeom prst="rect">
            <a:avLst/>
          </a:prstGeom>
        </p:spPr>
      </p:pic>
    </p:spTree>
    <p:extLst>
      <p:ext uri="{BB962C8B-B14F-4D97-AF65-F5344CB8AC3E}">
        <p14:creationId xmlns:p14="http://schemas.microsoft.com/office/powerpoint/2010/main" val="366972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nodeType="after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810" y="322585"/>
            <a:ext cx="7886700" cy="1325563"/>
          </a:xfrm>
        </p:spPr>
        <p:txBody>
          <a:bodyPr/>
          <a:lstStyle/>
          <a:p>
            <a:r>
              <a:rPr lang="en-US" dirty="0"/>
              <a:t>Talk outline</a:t>
            </a:r>
          </a:p>
        </p:txBody>
      </p:sp>
      <p:sp>
        <p:nvSpPr>
          <p:cNvPr id="3" name="Content Placeholder 2"/>
          <p:cNvSpPr>
            <a:spLocks noGrp="1"/>
          </p:cNvSpPr>
          <p:nvPr>
            <p:ph idx="1"/>
          </p:nvPr>
        </p:nvSpPr>
        <p:spPr>
          <a:xfrm>
            <a:off x="1762965" y="2078037"/>
            <a:ext cx="6965945" cy="2701925"/>
          </a:xfrm>
        </p:spPr>
        <p:txBody>
          <a:bodyPr>
            <a:normAutofit/>
          </a:bodyPr>
          <a:lstStyle/>
          <a:p>
            <a:r>
              <a:rPr lang="en-US" sz="2400" dirty="0">
                <a:solidFill>
                  <a:schemeClr val="bg1">
                    <a:lumMod val="75000"/>
                  </a:schemeClr>
                </a:solidFill>
              </a:rPr>
              <a:t>Inhibitory synaptic plasticity and chloride</a:t>
            </a:r>
          </a:p>
          <a:p>
            <a:r>
              <a:rPr lang="en-US" sz="2400" dirty="0">
                <a:solidFill>
                  <a:schemeClr val="bg1">
                    <a:lumMod val="75000"/>
                  </a:schemeClr>
                </a:solidFill>
              </a:rPr>
              <a:t>Chloride dynamics modulate neuronal output</a:t>
            </a:r>
          </a:p>
          <a:p>
            <a:r>
              <a:rPr lang="en-US" sz="2400" dirty="0">
                <a:solidFill>
                  <a:schemeClr val="bg1">
                    <a:lumMod val="75000"/>
                  </a:schemeClr>
                </a:solidFill>
              </a:rPr>
              <a:t>GABAergic signaling becomes excitatory during seizures</a:t>
            </a:r>
          </a:p>
          <a:p>
            <a:r>
              <a:rPr lang="en-US" sz="2400" dirty="0"/>
              <a:t>Relevance for the management of persistent seizures.</a:t>
            </a:r>
          </a:p>
          <a:p>
            <a:endParaRPr lang="en-US" sz="2400" dirty="0"/>
          </a:p>
          <a:p>
            <a:pPr marL="0" indent="0">
              <a:buNone/>
            </a:pPr>
            <a:endParaRPr lang="en-US" sz="2400" dirty="0"/>
          </a:p>
          <a:p>
            <a:endParaRPr lang="en-US" sz="2400" dirty="0"/>
          </a:p>
        </p:txBody>
      </p:sp>
      <p:pic>
        <p:nvPicPr>
          <p:cNvPr id="4" name="Picture 18" descr="pyramidWithInhib"/>
          <p:cNvPicPr>
            <a:picLocks noChangeAspect="1" noChangeArrowheads="1"/>
          </p:cNvPicPr>
          <p:nvPr/>
        </p:nvPicPr>
        <p:blipFill>
          <a:blip r:embed="rId2">
            <a:alphaModFix amt="11000"/>
          </a:blip>
          <a:srcRect/>
          <a:stretch>
            <a:fillRect/>
          </a:stretch>
        </p:blipFill>
        <p:spPr bwMode="auto">
          <a:xfrm>
            <a:off x="0" y="322585"/>
            <a:ext cx="2874869" cy="6535415"/>
          </a:xfrm>
          <a:prstGeom prst="rect">
            <a:avLst/>
          </a:prstGeom>
          <a:noFill/>
          <a:ln w="9525">
            <a:noFill/>
            <a:miter lim="800000"/>
            <a:headEnd/>
            <a:tailEnd/>
          </a:ln>
        </p:spPr>
      </p:pic>
    </p:spTree>
    <p:extLst>
      <p:ext uri="{BB962C8B-B14F-4D97-AF65-F5344CB8AC3E}">
        <p14:creationId xmlns:p14="http://schemas.microsoft.com/office/powerpoint/2010/main" val="77849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kitchen&#10;&#10;Description automatically generated">
            <a:extLst>
              <a:ext uri="{FF2B5EF4-FFF2-40B4-BE49-F238E27FC236}">
                <a16:creationId xmlns:a16="http://schemas.microsoft.com/office/drawing/2014/main" id="{8A8090C1-A484-2C4C-B6DE-12A16B799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4572000" cy="3046898"/>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787" t="11209" r="45440"/>
          <a:stretch/>
        </p:blipFill>
        <p:spPr>
          <a:xfrm>
            <a:off x="0" y="4328207"/>
            <a:ext cx="2547984" cy="2556780"/>
          </a:xfrm>
          <a:prstGeom prst="rect">
            <a:avLst/>
          </a:prstGeom>
          <a:ln>
            <a:solidFill>
              <a:schemeClr val="tx1"/>
            </a:solidFill>
          </a:ln>
        </p:spPr>
      </p:pic>
      <p:sp>
        <p:nvSpPr>
          <p:cNvPr id="11" name="Title 1"/>
          <p:cNvSpPr txBox="1">
            <a:spLocks/>
          </p:cNvSpPr>
          <p:nvPr/>
        </p:nvSpPr>
        <p:spPr>
          <a:xfrm>
            <a:off x="723900" y="254000"/>
            <a:ext cx="7696200" cy="13255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800" dirty="0"/>
              <a:t>Why do brains seize?</a:t>
            </a:r>
          </a:p>
        </p:txBody>
      </p:sp>
      <p:pic>
        <p:nvPicPr>
          <p:cNvPr id="6" name="Picture 5">
            <a:extLst>
              <a:ext uri="{FF2B5EF4-FFF2-40B4-BE49-F238E27FC236}">
                <a16:creationId xmlns:a16="http://schemas.microsoft.com/office/drawing/2014/main" id="{66E666D8-1252-344C-8551-A2E1E822E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752600"/>
            <a:ext cx="5318583" cy="2714203"/>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12066" r="7490"/>
          <a:stretch/>
        </p:blipFill>
        <p:spPr>
          <a:xfrm>
            <a:off x="2547984" y="4330845"/>
            <a:ext cx="3652687" cy="2554142"/>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r="10229"/>
          <a:stretch/>
        </p:blipFill>
        <p:spPr>
          <a:xfrm>
            <a:off x="6200671" y="4328207"/>
            <a:ext cx="2985367" cy="2556780"/>
          </a:xfrm>
          <a:prstGeom prst="rect">
            <a:avLst/>
          </a:prstGeom>
        </p:spPr>
      </p:pic>
      <p:pic>
        <p:nvPicPr>
          <p:cNvPr id="4" name="Content Placeholder 5"/>
          <p:cNvPicPr>
            <a:picLocks noChangeAspect="1"/>
          </p:cNvPicPr>
          <p:nvPr/>
        </p:nvPicPr>
        <p:blipFill rotWithShape="1">
          <a:blip r:embed="rId8" cstate="hqprint">
            <a:extLst>
              <a:ext uri="{28A0092B-C50C-407E-A947-70E740481C1C}">
                <a14:useLocalDpi xmlns:a14="http://schemas.microsoft.com/office/drawing/2010/main"/>
              </a:ext>
            </a:extLst>
          </a:blip>
          <a:srcRect r="836"/>
          <a:stretch/>
        </p:blipFill>
        <p:spPr>
          <a:xfrm>
            <a:off x="6172200" y="4330845"/>
            <a:ext cx="4986337" cy="3892586"/>
          </a:xfrm>
          <a:prstGeom prst="rect">
            <a:avLst/>
          </a:prstGeom>
        </p:spPr>
      </p:pic>
    </p:spTree>
    <p:extLst>
      <p:ext uri="{BB962C8B-B14F-4D97-AF65-F5344CB8AC3E}">
        <p14:creationId xmlns:p14="http://schemas.microsoft.com/office/powerpoint/2010/main" val="3380434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epilepticus (SE)</a:t>
            </a:r>
            <a:endParaRPr lang="en-GB" dirty="0"/>
          </a:p>
        </p:txBody>
      </p:sp>
      <p:sp>
        <p:nvSpPr>
          <p:cNvPr id="3" name="Content Placeholder 2"/>
          <p:cNvSpPr>
            <a:spLocks noGrp="1"/>
          </p:cNvSpPr>
          <p:nvPr>
            <p:ph idx="1"/>
          </p:nvPr>
        </p:nvSpPr>
        <p:spPr>
          <a:xfrm>
            <a:off x="914400" y="1736202"/>
            <a:ext cx="8229600" cy="4525963"/>
          </a:xfrm>
        </p:spPr>
        <p:txBody>
          <a:bodyPr>
            <a:normAutofit/>
          </a:bodyPr>
          <a:lstStyle/>
          <a:p>
            <a:r>
              <a:rPr lang="en-US" sz="2400" dirty="0"/>
              <a:t>Essentially a seizure that isn’t self terminating</a:t>
            </a:r>
          </a:p>
          <a:p>
            <a:pPr>
              <a:buNone/>
            </a:pPr>
            <a:endParaRPr lang="en-US" sz="2400" dirty="0"/>
          </a:p>
          <a:p>
            <a:r>
              <a:rPr lang="en-US" sz="2400" dirty="0"/>
              <a:t>Roughly 20% mortality</a:t>
            </a:r>
          </a:p>
          <a:p>
            <a:pPr>
              <a:buNone/>
            </a:pPr>
            <a:endParaRPr lang="en-US" sz="2400" dirty="0"/>
          </a:p>
          <a:p>
            <a:r>
              <a:rPr lang="en-US" sz="2400" dirty="0"/>
              <a:t>First line treatment includes positive allosteric modulators of GABA</a:t>
            </a:r>
            <a:r>
              <a:rPr lang="en-US" sz="2400" baseline="-25000" dirty="0"/>
              <a:t>A</a:t>
            </a:r>
            <a:r>
              <a:rPr lang="en-US" sz="2400" dirty="0"/>
              <a:t>R: benzodiazepines (Diazepam/ Lorazepam) – often ineffective</a:t>
            </a:r>
          </a:p>
          <a:p>
            <a:endParaRPr lang="en-US" sz="2400" dirty="0"/>
          </a:p>
          <a:p>
            <a:r>
              <a:rPr lang="en-US" sz="2400" dirty="0"/>
              <a:t>Sometimes diazepam stops convulsions but not the seizure? </a:t>
            </a:r>
          </a:p>
        </p:txBody>
      </p:sp>
    </p:spTree>
    <p:extLst>
      <p:ext uri="{BB962C8B-B14F-4D97-AF65-F5344CB8AC3E}">
        <p14:creationId xmlns:p14="http://schemas.microsoft.com/office/powerpoint/2010/main" val="219483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6B4515-87E6-C647-8C93-8DED048AC8A5}"/>
              </a:ext>
            </a:extLst>
          </p:cNvPr>
          <p:cNvPicPr>
            <a:picLocks noGrp="1" noChangeAspect="1"/>
          </p:cNvPicPr>
          <p:nvPr>
            <p:ph idx="1"/>
          </p:nvPr>
        </p:nvPicPr>
        <p:blipFill rotWithShape="1">
          <a:blip r:embed="rId2"/>
          <a:srcRect l="961"/>
          <a:stretch/>
        </p:blipFill>
        <p:spPr>
          <a:xfrm>
            <a:off x="1051078" y="2046426"/>
            <a:ext cx="2616200" cy="3454400"/>
          </a:xfrm>
        </p:spPr>
      </p:pic>
      <p:pic>
        <p:nvPicPr>
          <p:cNvPr id="7" name="Picture 6" descr="A close up of a map&#10;&#10;Description automatically generated">
            <a:extLst>
              <a:ext uri="{FF2B5EF4-FFF2-40B4-BE49-F238E27FC236}">
                <a16:creationId xmlns:a16="http://schemas.microsoft.com/office/drawing/2014/main" id="{3DE44D1F-68AB-0640-B56A-ADB97C641EC7}"/>
              </a:ext>
            </a:extLst>
          </p:cNvPr>
          <p:cNvPicPr>
            <a:picLocks noChangeAspect="1"/>
          </p:cNvPicPr>
          <p:nvPr/>
        </p:nvPicPr>
        <p:blipFill>
          <a:blip r:embed="rId3"/>
          <a:stretch>
            <a:fillRect/>
          </a:stretch>
        </p:blipFill>
        <p:spPr>
          <a:xfrm>
            <a:off x="3974395" y="2100282"/>
            <a:ext cx="4984271" cy="3594100"/>
          </a:xfrm>
          <a:prstGeom prst="rect">
            <a:avLst/>
          </a:prstGeom>
        </p:spPr>
      </p:pic>
      <p:sp>
        <p:nvSpPr>
          <p:cNvPr id="8" name="Title 1">
            <a:extLst>
              <a:ext uri="{FF2B5EF4-FFF2-40B4-BE49-F238E27FC236}">
                <a16:creationId xmlns:a16="http://schemas.microsoft.com/office/drawing/2014/main" id="{3CEBBE25-9D6D-EB4A-8084-2DFC225B63D9}"/>
              </a:ext>
            </a:extLst>
          </p:cNvPr>
          <p:cNvSpPr>
            <a:spLocks noGrp="1"/>
          </p:cNvSpPr>
          <p:nvPr>
            <p:ph type="title"/>
          </p:nvPr>
        </p:nvSpPr>
        <p:spPr>
          <a:xfrm>
            <a:off x="628650" y="365126"/>
            <a:ext cx="7886700" cy="1325563"/>
          </a:xfrm>
        </p:spPr>
        <p:txBody>
          <a:bodyPr/>
          <a:lstStyle/>
          <a:p>
            <a:r>
              <a:rPr lang="en-US" dirty="0"/>
              <a:t>Benzodiazepine resistant SE in a South African cohort</a:t>
            </a:r>
          </a:p>
        </p:txBody>
      </p:sp>
      <p:sp>
        <p:nvSpPr>
          <p:cNvPr id="9" name="TextBox 8">
            <a:extLst>
              <a:ext uri="{FF2B5EF4-FFF2-40B4-BE49-F238E27FC236}">
                <a16:creationId xmlns:a16="http://schemas.microsoft.com/office/drawing/2014/main" id="{CEE96245-8AAC-E541-BEAF-1C14781C6EBF}"/>
              </a:ext>
            </a:extLst>
          </p:cNvPr>
          <p:cNvSpPr txBox="1"/>
          <p:nvPr/>
        </p:nvSpPr>
        <p:spPr>
          <a:xfrm>
            <a:off x="2813051" y="5650467"/>
            <a:ext cx="2510687" cy="369332"/>
          </a:xfrm>
          <a:prstGeom prst="rect">
            <a:avLst/>
          </a:prstGeom>
          <a:noFill/>
        </p:spPr>
        <p:txBody>
          <a:bodyPr wrap="none" rtlCol="0">
            <a:spAutoFit/>
          </a:bodyPr>
          <a:lstStyle/>
          <a:p>
            <a:r>
              <a:rPr lang="en-US" dirty="0">
                <a:solidFill>
                  <a:srgbClr val="C31C16"/>
                </a:solidFill>
              </a:rPr>
              <a:t>Benzodiazepine resistant</a:t>
            </a:r>
          </a:p>
        </p:txBody>
      </p:sp>
      <p:sp>
        <p:nvSpPr>
          <p:cNvPr id="10" name="TextBox 9">
            <a:extLst>
              <a:ext uri="{FF2B5EF4-FFF2-40B4-BE49-F238E27FC236}">
                <a16:creationId xmlns:a16="http://schemas.microsoft.com/office/drawing/2014/main" id="{A5B7E2CA-3E40-2E41-BF4E-2CFFBDF8CE16}"/>
              </a:ext>
            </a:extLst>
          </p:cNvPr>
          <p:cNvSpPr txBox="1"/>
          <p:nvPr/>
        </p:nvSpPr>
        <p:spPr>
          <a:xfrm>
            <a:off x="2813051" y="6103976"/>
            <a:ext cx="2523768" cy="369332"/>
          </a:xfrm>
          <a:prstGeom prst="rect">
            <a:avLst/>
          </a:prstGeom>
          <a:noFill/>
        </p:spPr>
        <p:txBody>
          <a:bodyPr wrap="none" rtlCol="0">
            <a:spAutoFit/>
          </a:bodyPr>
          <a:lstStyle/>
          <a:p>
            <a:r>
              <a:rPr lang="en-US" dirty="0"/>
              <a:t>Benzodiazepine sensitive</a:t>
            </a:r>
          </a:p>
        </p:txBody>
      </p:sp>
      <p:pic>
        <p:nvPicPr>
          <p:cNvPr id="11" name="Content Placeholder 3">
            <a:extLst>
              <a:ext uri="{FF2B5EF4-FFF2-40B4-BE49-F238E27FC236}">
                <a16:creationId xmlns:a16="http://schemas.microsoft.com/office/drawing/2014/main" id="{3CE95561-9013-B84E-A319-8F570F1E2E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334" y="5184162"/>
            <a:ext cx="1148080" cy="1330946"/>
          </a:xfrm>
          <a:prstGeom prst="rect">
            <a:avLst/>
          </a:prstGeom>
        </p:spPr>
      </p:pic>
      <p:sp>
        <p:nvSpPr>
          <p:cNvPr id="12" name="TextBox 11">
            <a:extLst>
              <a:ext uri="{FF2B5EF4-FFF2-40B4-BE49-F238E27FC236}">
                <a16:creationId xmlns:a16="http://schemas.microsoft.com/office/drawing/2014/main" id="{F5ED6793-F7EA-BD4B-A548-46BE3BAA0715}"/>
              </a:ext>
            </a:extLst>
          </p:cNvPr>
          <p:cNvSpPr txBox="1"/>
          <p:nvPr/>
        </p:nvSpPr>
        <p:spPr>
          <a:xfrm>
            <a:off x="0" y="6515107"/>
            <a:ext cx="1518749" cy="338554"/>
          </a:xfrm>
          <a:prstGeom prst="rect">
            <a:avLst/>
          </a:prstGeom>
          <a:noFill/>
        </p:spPr>
        <p:txBody>
          <a:bodyPr wrap="none" rtlCol="0">
            <a:spAutoFit/>
          </a:bodyPr>
          <a:lstStyle/>
          <a:p>
            <a:r>
              <a:rPr lang="en-US" sz="1600" dirty="0"/>
              <a:t>Richard </a:t>
            </a:r>
            <a:r>
              <a:rPr lang="en-US" sz="1600" dirty="0" err="1"/>
              <a:t>Burman</a:t>
            </a:r>
            <a:endParaRPr lang="en-US" sz="1600" dirty="0"/>
          </a:p>
        </p:txBody>
      </p:sp>
      <p:sp>
        <p:nvSpPr>
          <p:cNvPr id="13" name="TextBox 18">
            <a:extLst>
              <a:ext uri="{FF2B5EF4-FFF2-40B4-BE49-F238E27FC236}">
                <a16:creationId xmlns:a16="http://schemas.microsoft.com/office/drawing/2014/main" id="{08A557C9-6F24-9E47-8CF8-C52414A49B10}"/>
              </a:ext>
            </a:extLst>
          </p:cNvPr>
          <p:cNvSpPr txBox="1">
            <a:spLocks noChangeArrowheads="1"/>
          </p:cNvSpPr>
          <p:nvPr/>
        </p:nvSpPr>
        <p:spPr bwMode="auto">
          <a:xfrm>
            <a:off x="6529070" y="6473308"/>
            <a:ext cx="4177116" cy="369332"/>
          </a:xfrm>
          <a:prstGeom prst="rect">
            <a:avLst/>
          </a:prstGeom>
          <a:noFill/>
          <a:ln w="9525">
            <a:noFill/>
            <a:miter lim="800000"/>
            <a:headEnd/>
            <a:tailEnd/>
          </a:ln>
        </p:spPr>
        <p:txBody>
          <a:bodyPr wrap="square">
            <a:spAutoFit/>
          </a:bodyPr>
          <a:lstStyle/>
          <a:p>
            <a:r>
              <a:rPr lang="en-US" dirty="0"/>
              <a:t>Burman et al. (2019) </a:t>
            </a:r>
            <a:r>
              <a:rPr lang="en-US" b="1" i="1" dirty="0"/>
              <a:t>Brain</a:t>
            </a:r>
            <a:endParaRPr lang="en-US" b="1" dirty="0"/>
          </a:p>
        </p:txBody>
      </p:sp>
    </p:spTree>
    <p:extLst>
      <p:ext uri="{BB962C8B-B14F-4D97-AF65-F5344CB8AC3E}">
        <p14:creationId xmlns:p14="http://schemas.microsoft.com/office/powerpoint/2010/main" val="3014712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388" y="24909"/>
            <a:ext cx="8982635" cy="1325563"/>
          </a:xfrm>
        </p:spPr>
        <p:txBody>
          <a:bodyPr/>
          <a:lstStyle/>
          <a:p>
            <a:r>
              <a:rPr lang="en-US" dirty="0"/>
              <a:t>The 0 Mg</a:t>
            </a:r>
            <a:r>
              <a:rPr lang="en-US" baseline="30000" dirty="0"/>
              <a:t>2+</a:t>
            </a:r>
            <a:r>
              <a:rPr lang="en-US" dirty="0"/>
              <a:t> in vitro model of seizures and status epilepticus</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r="23299" b="10053"/>
          <a:stretch/>
        </p:blipFill>
        <p:spPr>
          <a:xfrm>
            <a:off x="676765" y="2157460"/>
            <a:ext cx="7951204" cy="2885187"/>
          </a:xfrm>
          <a:prstGeom prst="rect">
            <a:avLst/>
          </a:prstGeom>
        </p:spPr>
      </p:pic>
      <p:sp>
        <p:nvSpPr>
          <p:cNvPr id="8" name="TextBox 7"/>
          <p:cNvSpPr txBox="1"/>
          <p:nvPr/>
        </p:nvSpPr>
        <p:spPr>
          <a:xfrm>
            <a:off x="6285237" y="1869047"/>
            <a:ext cx="2017486" cy="383636"/>
          </a:xfrm>
          <a:prstGeom prst="rect">
            <a:avLst/>
          </a:prstGeom>
          <a:noFill/>
        </p:spPr>
        <p:txBody>
          <a:bodyPr wrap="square" rtlCol="0">
            <a:spAutoFit/>
          </a:bodyPr>
          <a:lstStyle/>
          <a:p>
            <a:r>
              <a:rPr lang="en-US" dirty="0">
                <a:solidFill>
                  <a:srgbClr val="7030A0"/>
                </a:solidFill>
              </a:rPr>
              <a:t>‘Status epilepticus’</a:t>
            </a:r>
          </a:p>
        </p:txBody>
      </p:sp>
      <p:sp>
        <p:nvSpPr>
          <p:cNvPr id="9" name="TextBox 8"/>
          <p:cNvSpPr txBox="1"/>
          <p:nvPr/>
        </p:nvSpPr>
        <p:spPr>
          <a:xfrm>
            <a:off x="4448959" y="1869047"/>
            <a:ext cx="1110214" cy="383636"/>
          </a:xfrm>
          <a:prstGeom prst="rect">
            <a:avLst/>
          </a:prstGeom>
          <a:noFill/>
        </p:spPr>
        <p:txBody>
          <a:bodyPr wrap="square" rtlCol="0">
            <a:spAutoFit/>
          </a:bodyPr>
          <a:lstStyle/>
          <a:p>
            <a:r>
              <a:rPr lang="en-US" dirty="0">
                <a:solidFill>
                  <a:schemeClr val="accent2"/>
                </a:solidFill>
              </a:rPr>
              <a:t>‘Seizures’</a:t>
            </a:r>
          </a:p>
        </p:txBody>
      </p:sp>
      <p:sp>
        <p:nvSpPr>
          <p:cNvPr id="3" name="Rectangle 2"/>
          <p:cNvSpPr/>
          <p:nvPr/>
        </p:nvSpPr>
        <p:spPr>
          <a:xfrm>
            <a:off x="636608" y="2141316"/>
            <a:ext cx="1979270" cy="54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8">
            <a:extLst>
              <a:ext uri="{FF2B5EF4-FFF2-40B4-BE49-F238E27FC236}">
                <a16:creationId xmlns:a16="http://schemas.microsoft.com/office/drawing/2014/main" id="{C692BBBB-1523-4A49-8411-0DB212FB1197}"/>
              </a:ext>
            </a:extLst>
          </p:cNvPr>
          <p:cNvSpPr txBox="1">
            <a:spLocks noChangeArrowheads="1"/>
          </p:cNvSpPr>
          <p:nvPr/>
        </p:nvSpPr>
        <p:spPr bwMode="auto">
          <a:xfrm>
            <a:off x="6529070" y="6473308"/>
            <a:ext cx="4177116" cy="369332"/>
          </a:xfrm>
          <a:prstGeom prst="rect">
            <a:avLst/>
          </a:prstGeom>
          <a:noFill/>
          <a:ln w="9525">
            <a:noFill/>
            <a:miter lim="800000"/>
            <a:headEnd/>
            <a:tailEnd/>
          </a:ln>
        </p:spPr>
        <p:txBody>
          <a:bodyPr wrap="square">
            <a:spAutoFit/>
          </a:bodyPr>
          <a:lstStyle/>
          <a:p>
            <a:r>
              <a:rPr lang="en-US" dirty="0"/>
              <a:t>Burman et al. (2019) </a:t>
            </a:r>
            <a:r>
              <a:rPr lang="en-US" b="1" i="1" dirty="0"/>
              <a:t>Brain</a:t>
            </a:r>
            <a:endParaRPr lang="en-US" b="1" dirty="0"/>
          </a:p>
        </p:txBody>
      </p:sp>
    </p:spTree>
    <p:extLst>
      <p:ext uri="{BB962C8B-B14F-4D97-AF65-F5344CB8AC3E}">
        <p14:creationId xmlns:p14="http://schemas.microsoft.com/office/powerpoint/2010/main" val="655197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538E5-5933-C848-8F0A-A89CFA853C24}"/>
              </a:ext>
            </a:extLst>
          </p:cNvPr>
          <p:cNvSpPr>
            <a:spLocks noGrp="1"/>
          </p:cNvSpPr>
          <p:nvPr>
            <p:ph type="title"/>
          </p:nvPr>
        </p:nvSpPr>
        <p:spPr/>
        <p:txBody>
          <a:bodyPr>
            <a:normAutofit fontScale="90000"/>
          </a:bodyPr>
          <a:lstStyle/>
          <a:p>
            <a:r>
              <a:rPr lang="en-US" dirty="0"/>
              <a:t>Diazepam is </a:t>
            </a:r>
            <a:r>
              <a:rPr lang="en-US" b="1" dirty="0"/>
              <a:t>antiseizure</a:t>
            </a:r>
            <a:r>
              <a:rPr lang="en-US" dirty="0"/>
              <a:t> when applied </a:t>
            </a:r>
            <a:br>
              <a:rPr lang="en-US" dirty="0"/>
            </a:br>
            <a:r>
              <a:rPr lang="en-US" b="1" dirty="0"/>
              <a:t>early</a:t>
            </a:r>
            <a:r>
              <a:rPr lang="en-US" dirty="0"/>
              <a:t> in a model of SE</a:t>
            </a:r>
            <a:br>
              <a:rPr lang="en-US"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17C545CE-B781-7440-8300-CE341715A584}"/>
              </a:ext>
            </a:extLst>
          </p:cNvPr>
          <p:cNvPicPr>
            <a:picLocks noGrp="1" noChangeAspect="1"/>
          </p:cNvPicPr>
          <p:nvPr>
            <p:ph idx="1"/>
          </p:nvPr>
        </p:nvPicPr>
        <p:blipFill>
          <a:blip r:embed="rId2"/>
          <a:stretch>
            <a:fillRect/>
          </a:stretch>
        </p:blipFill>
        <p:spPr>
          <a:xfrm>
            <a:off x="235086" y="1529952"/>
            <a:ext cx="5609907" cy="4604147"/>
          </a:xfrm>
        </p:spPr>
      </p:pic>
      <p:pic>
        <p:nvPicPr>
          <p:cNvPr id="7" name="Picture 6" descr="A picture containing clock&#10;&#10;Description automatically generated">
            <a:extLst>
              <a:ext uri="{FF2B5EF4-FFF2-40B4-BE49-F238E27FC236}">
                <a16:creationId xmlns:a16="http://schemas.microsoft.com/office/drawing/2014/main" id="{042F9C75-FA71-3141-BE2F-D318BC8D93ED}"/>
              </a:ext>
            </a:extLst>
          </p:cNvPr>
          <p:cNvPicPr>
            <a:picLocks noChangeAspect="1"/>
          </p:cNvPicPr>
          <p:nvPr/>
        </p:nvPicPr>
        <p:blipFill>
          <a:blip r:embed="rId3"/>
          <a:stretch>
            <a:fillRect/>
          </a:stretch>
        </p:blipFill>
        <p:spPr>
          <a:xfrm>
            <a:off x="6329119" y="1817689"/>
            <a:ext cx="2452795" cy="3668711"/>
          </a:xfrm>
          <a:prstGeom prst="rect">
            <a:avLst/>
          </a:prstGeom>
        </p:spPr>
      </p:pic>
      <p:sp>
        <p:nvSpPr>
          <p:cNvPr id="8" name="TextBox 7">
            <a:extLst>
              <a:ext uri="{FF2B5EF4-FFF2-40B4-BE49-F238E27FC236}">
                <a16:creationId xmlns:a16="http://schemas.microsoft.com/office/drawing/2014/main" id="{5E27FF2A-C5FA-3241-8FD3-B1B28C7FE5F3}"/>
              </a:ext>
            </a:extLst>
          </p:cNvPr>
          <p:cNvSpPr txBox="1"/>
          <p:nvPr/>
        </p:nvSpPr>
        <p:spPr>
          <a:xfrm>
            <a:off x="6849213" y="5244068"/>
            <a:ext cx="1224631" cy="369332"/>
          </a:xfrm>
          <a:prstGeom prst="rect">
            <a:avLst/>
          </a:prstGeom>
          <a:noFill/>
        </p:spPr>
        <p:txBody>
          <a:bodyPr wrap="none" rtlCol="0">
            <a:spAutoFit/>
          </a:bodyPr>
          <a:lstStyle/>
          <a:p>
            <a:r>
              <a:rPr lang="en-US" dirty="0">
                <a:solidFill>
                  <a:srgbClr val="C31C16"/>
                </a:solidFill>
              </a:rPr>
              <a:t>+Diazepam</a:t>
            </a:r>
          </a:p>
        </p:txBody>
      </p:sp>
      <p:sp>
        <p:nvSpPr>
          <p:cNvPr id="6" name="TextBox 18">
            <a:extLst>
              <a:ext uri="{FF2B5EF4-FFF2-40B4-BE49-F238E27FC236}">
                <a16:creationId xmlns:a16="http://schemas.microsoft.com/office/drawing/2014/main" id="{047DD91C-B020-3F42-8562-7CB17FF62FA1}"/>
              </a:ext>
            </a:extLst>
          </p:cNvPr>
          <p:cNvSpPr txBox="1">
            <a:spLocks noChangeArrowheads="1"/>
          </p:cNvSpPr>
          <p:nvPr/>
        </p:nvSpPr>
        <p:spPr bwMode="auto">
          <a:xfrm>
            <a:off x="6529070" y="6473308"/>
            <a:ext cx="4177116" cy="369332"/>
          </a:xfrm>
          <a:prstGeom prst="rect">
            <a:avLst/>
          </a:prstGeom>
          <a:noFill/>
          <a:ln w="9525">
            <a:noFill/>
            <a:miter lim="800000"/>
            <a:headEnd/>
            <a:tailEnd/>
          </a:ln>
        </p:spPr>
        <p:txBody>
          <a:bodyPr wrap="square">
            <a:spAutoFit/>
          </a:bodyPr>
          <a:lstStyle/>
          <a:p>
            <a:r>
              <a:rPr lang="en-US" dirty="0"/>
              <a:t>Burman et al. (2019) </a:t>
            </a:r>
            <a:r>
              <a:rPr lang="en-US" b="1" i="1" dirty="0"/>
              <a:t>Brain</a:t>
            </a:r>
            <a:endParaRPr lang="en-US" b="1" dirty="0"/>
          </a:p>
        </p:txBody>
      </p:sp>
    </p:spTree>
    <p:extLst>
      <p:ext uri="{BB962C8B-B14F-4D97-AF65-F5344CB8AC3E}">
        <p14:creationId xmlns:p14="http://schemas.microsoft.com/office/powerpoint/2010/main" val="3743909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10;&#10;Description automatically generated">
            <a:extLst>
              <a:ext uri="{FF2B5EF4-FFF2-40B4-BE49-F238E27FC236}">
                <a16:creationId xmlns:a16="http://schemas.microsoft.com/office/drawing/2014/main" id="{F24B7678-F392-7340-9E5F-A06CE5F865AB}"/>
              </a:ext>
            </a:extLst>
          </p:cNvPr>
          <p:cNvPicPr>
            <a:picLocks noGrp="1" noChangeAspect="1"/>
          </p:cNvPicPr>
          <p:nvPr>
            <p:ph idx="1"/>
          </p:nvPr>
        </p:nvPicPr>
        <p:blipFill>
          <a:blip r:embed="rId2"/>
          <a:stretch>
            <a:fillRect/>
          </a:stretch>
        </p:blipFill>
        <p:spPr>
          <a:xfrm>
            <a:off x="355600" y="1569970"/>
            <a:ext cx="4762500" cy="4825789"/>
          </a:xfrm>
        </p:spPr>
      </p:pic>
      <p:sp>
        <p:nvSpPr>
          <p:cNvPr id="6" name="Title 5">
            <a:extLst>
              <a:ext uri="{FF2B5EF4-FFF2-40B4-BE49-F238E27FC236}">
                <a16:creationId xmlns:a16="http://schemas.microsoft.com/office/drawing/2014/main" id="{92B896AC-252F-E84E-9DB2-F9E4898CFEF5}"/>
              </a:ext>
            </a:extLst>
          </p:cNvPr>
          <p:cNvSpPr txBox="1">
            <a:spLocks noGrp="1"/>
          </p:cNvSpPr>
          <p:nvPr>
            <p:ph type="title"/>
          </p:nvPr>
        </p:nvSpPr>
        <p:spPr>
          <a:xfrm>
            <a:off x="755650" y="212942"/>
            <a:ext cx="7886700" cy="867930"/>
          </a:xfrm>
          <a:prstGeom prst="rect">
            <a:avLst/>
          </a:prstGeom>
          <a:noFill/>
        </p:spPr>
        <p:txBody>
          <a:bodyPr wrap="square" rtlCol="0">
            <a:spAutoFit/>
          </a:bodyPr>
          <a:lstStyle/>
          <a:p>
            <a:pPr algn="ctr"/>
            <a:r>
              <a:rPr lang="en-US" sz="2800" dirty="0"/>
              <a:t>Diazepam is </a:t>
            </a:r>
            <a:r>
              <a:rPr lang="en-US" sz="2800" b="1" dirty="0"/>
              <a:t>ineffective/ </a:t>
            </a:r>
            <a:r>
              <a:rPr lang="en-US" sz="2800" b="1" dirty="0" err="1"/>
              <a:t>proseizure</a:t>
            </a:r>
            <a:r>
              <a:rPr lang="en-US" sz="2800" dirty="0"/>
              <a:t> when applied </a:t>
            </a:r>
            <a:r>
              <a:rPr lang="en-US" sz="2800" b="1" dirty="0"/>
              <a:t>late </a:t>
            </a:r>
            <a:r>
              <a:rPr lang="en-US" sz="2800" dirty="0"/>
              <a:t>in a model of SE</a:t>
            </a:r>
          </a:p>
        </p:txBody>
      </p:sp>
      <p:pic>
        <p:nvPicPr>
          <p:cNvPr id="10" name="Picture 9" descr="A screenshot of a cell phone&#10;&#10;Description automatically generated">
            <a:extLst>
              <a:ext uri="{FF2B5EF4-FFF2-40B4-BE49-F238E27FC236}">
                <a16:creationId xmlns:a16="http://schemas.microsoft.com/office/drawing/2014/main" id="{14AD24F0-A41C-604D-B847-070D7C01C219}"/>
              </a:ext>
            </a:extLst>
          </p:cNvPr>
          <p:cNvPicPr>
            <a:picLocks noChangeAspect="1"/>
          </p:cNvPicPr>
          <p:nvPr/>
        </p:nvPicPr>
        <p:blipFill>
          <a:blip r:embed="rId3"/>
          <a:stretch>
            <a:fillRect/>
          </a:stretch>
        </p:blipFill>
        <p:spPr>
          <a:xfrm>
            <a:off x="5118100" y="1310929"/>
            <a:ext cx="2059787" cy="5084830"/>
          </a:xfrm>
          <a:prstGeom prst="rect">
            <a:avLst/>
          </a:prstGeom>
        </p:spPr>
      </p:pic>
      <p:sp>
        <p:nvSpPr>
          <p:cNvPr id="11" name="Rounded Rectangle 10">
            <a:extLst>
              <a:ext uri="{FF2B5EF4-FFF2-40B4-BE49-F238E27FC236}">
                <a16:creationId xmlns:a16="http://schemas.microsoft.com/office/drawing/2014/main" id="{CF61CF93-8E46-464D-BA01-7475DCD79FB0}"/>
              </a:ext>
            </a:extLst>
          </p:cNvPr>
          <p:cNvSpPr/>
          <p:nvPr/>
        </p:nvSpPr>
        <p:spPr>
          <a:xfrm>
            <a:off x="5207000" y="1193800"/>
            <a:ext cx="266700" cy="533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0B6CAEE-0FA2-364E-80F1-CA8028508C83}"/>
              </a:ext>
            </a:extLst>
          </p:cNvPr>
          <p:cNvSpPr/>
          <p:nvPr/>
        </p:nvSpPr>
        <p:spPr>
          <a:xfrm>
            <a:off x="5029200" y="3716164"/>
            <a:ext cx="266700" cy="533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ell phone&#10;&#10;Description automatically generated">
            <a:extLst>
              <a:ext uri="{FF2B5EF4-FFF2-40B4-BE49-F238E27FC236}">
                <a16:creationId xmlns:a16="http://schemas.microsoft.com/office/drawing/2014/main" id="{85664577-4FEF-E34D-A543-78F97E362A5F}"/>
              </a:ext>
            </a:extLst>
          </p:cNvPr>
          <p:cNvPicPr>
            <a:picLocks noChangeAspect="1"/>
          </p:cNvPicPr>
          <p:nvPr/>
        </p:nvPicPr>
        <p:blipFill>
          <a:blip r:embed="rId4"/>
          <a:stretch>
            <a:fillRect/>
          </a:stretch>
        </p:blipFill>
        <p:spPr>
          <a:xfrm>
            <a:off x="7467600" y="2935114"/>
            <a:ext cx="1473200" cy="2095500"/>
          </a:xfrm>
          <a:prstGeom prst="rect">
            <a:avLst/>
          </a:prstGeom>
        </p:spPr>
      </p:pic>
      <p:sp>
        <p:nvSpPr>
          <p:cNvPr id="15" name="Rounded Rectangle 14">
            <a:extLst>
              <a:ext uri="{FF2B5EF4-FFF2-40B4-BE49-F238E27FC236}">
                <a16:creationId xmlns:a16="http://schemas.microsoft.com/office/drawing/2014/main" id="{76D2271F-B019-E640-B60E-10DC44DE7378}"/>
              </a:ext>
            </a:extLst>
          </p:cNvPr>
          <p:cNvSpPr/>
          <p:nvPr/>
        </p:nvSpPr>
        <p:spPr>
          <a:xfrm>
            <a:off x="7467600" y="2668414"/>
            <a:ext cx="266700" cy="533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8">
            <a:extLst>
              <a:ext uri="{FF2B5EF4-FFF2-40B4-BE49-F238E27FC236}">
                <a16:creationId xmlns:a16="http://schemas.microsoft.com/office/drawing/2014/main" id="{1D19785E-F09B-5843-AFBE-44BD9ED3537F}"/>
              </a:ext>
            </a:extLst>
          </p:cNvPr>
          <p:cNvSpPr txBox="1">
            <a:spLocks noChangeArrowheads="1"/>
          </p:cNvSpPr>
          <p:nvPr/>
        </p:nvSpPr>
        <p:spPr bwMode="auto">
          <a:xfrm>
            <a:off x="6529070" y="6473308"/>
            <a:ext cx="4177116" cy="369332"/>
          </a:xfrm>
          <a:prstGeom prst="rect">
            <a:avLst/>
          </a:prstGeom>
          <a:noFill/>
          <a:ln w="9525">
            <a:noFill/>
            <a:miter lim="800000"/>
            <a:headEnd/>
            <a:tailEnd/>
          </a:ln>
        </p:spPr>
        <p:txBody>
          <a:bodyPr wrap="square">
            <a:spAutoFit/>
          </a:bodyPr>
          <a:lstStyle/>
          <a:p>
            <a:r>
              <a:rPr lang="en-US" dirty="0"/>
              <a:t>Burman et al. (2019) </a:t>
            </a:r>
            <a:r>
              <a:rPr lang="en-US" b="1" i="1" dirty="0"/>
              <a:t>Brain</a:t>
            </a:r>
            <a:endParaRPr lang="en-US" b="1" dirty="0"/>
          </a:p>
        </p:txBody>
      </p:sp>
    </p:spTree>
    <p:extLst>
      <p:ext uri="{BB962C8B-B14F-4D97-AF65-F5344CB8AC3E}">
        <p14:creationId xmlns:p14="http://schemas.microsoft.com/office/powerpoint/2010/main" val="104372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a:t>Short-term activity </a:t>
            </a:r>
            <a:r>
              <a:rPr lang="en-US" dirty="0"/>
              <a:t>dependent Cl- accumulation during SE-like activity</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7576"/>
          <a:stretch/>
        </p:blipFill>
        <p:spPr>
          <a:xfrm>
            <a:off x="-121072" y="1499936"/>
            <a:ext cx="9265072" cy="5358064"/>
          </a:xfrm>
        </p:spPr>
      </p:pic>
      <p:sp>
        <p:nvSpPr>
          <p:cNvPr id="5" name="Rectangle 4"/>
          <p:cNvSpPr/>
          <p:nvPr/>
        </p:nvSpPr>
        <p:spPr>
          <a:xfrm>
            <a:off x="914400" y="3513221"/>
            <a:ext cx="6208295" cy="272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824483" y="3402796"/>
            <a:ext cx="2017486" cy="383636"/>
          </a:xfrm>
          <a:prstGeom prst="rect">
            <a:avLst/>
          </a:prstGeom>
          <a:noFill/>
        </p:spPr>
        <p:txBody>
          <a:bodyPr wrap="square" rtlCol="0">
            <a:spAutoFit/>
          </a:bodyPr>
          <a:lstStyle/>
          <a:p>
            <a:r>
              <a:rPr lang="en-US">
                <a:solidFill>
                  <a:srgbClr val="7030A0"/>
                </a:solidFill>
              </a:rPr>
              <a:t>LRD</a:t>
            </a:r>
            <a:endParaRPr lang="en-US" dirty="0">
              <a:solidFill>
                <a:srgbClr val="7030A0"/>
              </a:solidFill>
            </a:endParaRPr>
          </a:p>
        </p:txBody>
      </p:sp>
      <p:sp>
        <p:nvSpPr>
          <p:cNvPr id="7" name="TextBox 6"/>
          <p:cNvSpPr txBox="1"/>
          <p:nvPr/>
        </p:nvSpPr>
        <p:spPr>
          <a:xfrm>
            <a:off x="3438306" y="3409089"/>
            <a:ext cx="1110214" cy="383636"/>
          </a:xfrm>
          <a:prstGeom prst="rect">
            <a:avLst/>
          </a:prstGeom>
          <a:noFill/>
        </p:spPr>
        <p:txBody>
          <a:bodyPr wrap="square" rtlCol="0">
            <a:spAutoFit/>
          </a:bodyPr>
          <a:lstStyle/>
          <a:p>
            <a:r>
              <a:rPr lang="en-US">
                <a:solidFill>
                  <a:schemeClr val="accent2"/>
                </a:solidFill>
              </a:rPr>
              <a:t>SLEs</a:t>
            </a:r>
            <a:endParaRPr lang="en-US" dirty="0">
              <a:solidFill>
                <a:schemeClr val="accent2"/>
              </a:solidFill>
            </a:endParaRPr>
          </a:p>
        </p:txBody>
      </p:sp>
      <p:cxnSp>
        <p:nvCxnSpPr>
          <p:cNvPr id="9" name="Straight Arrow Connector 8"/>
          <p:cNvCxnSpPr/>
          <p:nvPr/>
        </p:nvCxnSpPr>
        <p:spPr>
          <a:xfrm>
            <a:off x="2789499" y="3767558"/>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092370" y="3767558"/>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487840" y="3767558"/>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813859" y="3767558"/>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070428" y="3767558"/>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500623" y="3767558"/>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197033" y="3808074"/>
            <a:ext cx="1875099" cy="57873"/>
          </a:xfrm>
          <a:prstGeom prst="rect">
            <a:avLst/>
          </a:prstGeom>
          <a:solidFill>
            <a:srgbClr val="6A2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62526" y="3240505"/>
            <a:ext cx="1786258" cy="369332"/>
          </a:xfrm>
          <a:prstGeom prst="rect">
            <a:avLst/>
          </a:prstGeom>
          <a:noFill/>
        </p:spPr>
        <p:txBody>
          <a:bodyPr wrap="none" rtlCol="0">
            <a:spAutoFit/>
          </a:bodyPr>
          <a:lstStyle/>
          <a:p>
            <a:r>
              <a:rPr lang="en-US" dirty="0"/>
              <a:t>0 Mg2+ Washout</a:t>
            </a:r>
          </a:p>
        </p:txBody>
      </p:sp>
      <p:cxnSp>
        <p:nvCxnSpPr>
          <p:cNvPr id="17" name="Straight Arrow Connector 16"/>
          <p:cNvCxnSpPr/>
          <p:nvPr/>
        </p:nvCxnSpPr>
        <p:spPr>
          <a:xfrm>
            <a:off x="1738740" y="3631201"/>
            <a:ext cx="0" cy="4595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10063" y="1427748"/>
            <a:ext cx="1957137" cy="369332"/>
          </a:xfrm>
          <a:prstGeom prst="rect">
            <a:avLst/>
          </a:prstGeom>
          <a:noFill/>
        </p:spPr>
        <p:txBody>
          <a:bodyPr wrap="square" rtlCol="0">
            <a:spAutoFit/>
          </a:bodyPr>
          <a:lstStyle/>
          <a:p>
            <a:r>
              <a:rPr lang="en-US"/>
              <a:t>Gramicidin patch</a:t>
            </a:r>
          </a:p>
        </p:txBody>
      </p:sp>
      <p:sp>
        <p:nvSpPr>
          <p:cNvPr id="20" name="Rectangle 19"/>
          <p:cNvSpPr/>
          <p:nvPr/>
        </p:nvSpPr>
        <p:spPr>
          <a:xfrm flipV="1">
            <a:off x="-136358" y="5622759"/>
            <a:ext cx="9103895" cy="3537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flipV="1">
            <a:off x="336884" y="3272589"/>
            <a:ext cx="2406316" cy="4347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V="1">
            <a:off x="2703094" y="3408947"/>
            <a:ext cx="2406316" cy="4347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flipV="1">
            <a:off x="4716378" y="3336755"/>
            <a:ext cx="2358190" cy="4347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flipV="1">
            <a:off x="7074567" y="3376861"/>
            <a:ext cx="1900989" cy="4347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8">
            <a:extLst>
              <a:ext uri="{FF2B5EF4-FFF2-40B4-BE49-F238E27FC236}">
                <a16:creationId xmlns:a16="http://schemas.microsoft.com/office/drawing/2014/main" id="{572A04E9-8145-204E-B2E9-6265808E9460}"/>
              </a:ext>
            </a:extLst>
          </p:cNvPr>
          <p:cNvSpPr txBox="1">
            <a:spLocks noChangeArrowheads="1"/>
          </p:cNvSpPr>
          <p:nvPr/>
        </p:nvSpPr>
        <p:spPr bwMode="auto">
          <a:xfrm>
            <a:off x="6529070" y="6473308"/>
            <a:ext cx="4177116" cy="369332"/>
          </a:xfrm>
          <a:prstGeom prst="rect">
            <a:avLst/>
          </a:prstGeom>
          <a:noFill/>
          <a:ln w="9525">
            <a:noFill/>
            <a:miter lim="800000"/>
            <a:headEnd/>
            <a:tailEnd/>
          </a:ln>
        </p:spPr>
        <p:txBody>
          <a:bodyPr wrap="square">
            <a:spAutoFit/>
          </a:bodyPr>
          <a:lstStyle/>
          <a:p>
            <a:r>
              <a:rPr lang="en-US" dirty="0"/>
              <a:t>Burman et al. (2019) </a:t>
            </a:r>
            <a:r>
              <a:rPr lang="en-US" b="1" i="1" dirty="0"/>
              <a:t>Brain</a:t>
            </a:r>
            <a:endParaRPr lang="en-US" b="1" dirty="0"/>
          </a:p>
        </p:txBody>
      </p:sp>
    </p:spTree>
    <p:extLst>
      <p:ext uri="{BB962C8B-B14F-4D97-AF65-F5344CB8AC3E}">
        <p14:creationId xmlns:p14="http://schemas.microsoft.com/office/powerpoint/2010/main" val="318144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046"/>
            <a:ext cx="9070935" cy="1325563"/>
          </a:xfrm>
        </p:spPr>
        <p:txBody>
          <a:bodyPr>
            <a:normAutofit/>
          </a:bodyPr>
          <a:lstStyle/>
          <a:p>
            <a:r>
              <a:rPr lang="en-US" sz="2800" dirty="0"/>
              <a:t>Chloride imaging using ClopHensorN confirms elevated </a:t>
            </a:r>
            <a:r>
              <a:rPr lang="en-US" sz="2800" dirty="0" err="1"/>
              <a:t>intraneuronal</a:t>
            </a:r>
            <a:r>
              <a:rPr lang="en-US" sz="2800" dirty="0"/>
              <a:t> chloride during SE-like activity</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 r="45229"/>
          <a:stretch/>
        </p:blipFill>
        <p:spPr>
          <a:xfrm>
            <a:off x="332873" y="1219402"/>
            <a:ext cx="6629402" cy="3384884"/>
          </a:xfrm>
        </p:spPr>
      </p:pic>
      <p:sp>
        <p:nvSpPr>
          <p:cNvPr id="14" name="Rectangle 13"/>
          <p:cNvSpPr/>
          <p:nvPr/>
        </p:nvSpPr>
        <p:spPr>
          <a:xfrm>
            <a:off x="995423" y="1261640"/>
            <a:ext cx="5903088" cy="34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141575" y="1018411"/>
            <a:ext cx="2017486" cy="383636"/>
          </a:xfrm>
          <a:prstGeom prst="rect">
            <a:avLst/>
          </a:prstGeom>
          <a:noFill/>
        </p:spPr>
        <p:txBody>
          <a:bodyPr wrap="square" rtlCol="0">
            <a:spAutoFit/>
          </a:bodyPr>
          <a:lstStyle/>
          <a:p>
            <a:r>
              <a:rPr lang="en-US">
                <a:solidFill>
                  <a:srgbClr val="7030A0"/>
                </a:solidFill>
              </a:rPr>
              <a:t>LRD</a:t>
            </a:r>
            <a:endParaRPr lang="en-US" dirty="0">
              <a:solidFill>
                <a:srgbClr val="7030A0"/>
              </a:solidFill>
            </a:endParaRPr>
          </a:p>
        </p:txBody>
      </p:sp>
      <p:sp>
        <p:nvSpPr>
          <p:cNvPr id="6" name="TextBox 5"/>
          <p:cNvSpPr txBox="1"/>
          <p:nvPr/>
        </p:nvSpPr>
        <p:spPr>
          <a:xfrm>
            <a:off x="1887298" y="1024704"/>
            <a:ext cx="1110214" cy="383636"/>
          </a:xfrm>
          <a:prstGeom prst="rect">
            <a:avLst/>
          </a:prstGeom>
          <a:noFill/>
        </p:spPr>
        <p:txBody>
          <a:bodyPr wrap="square" rtlCol="0">
            <a:spAutoFit/>
          </a:bodyPr>
          <a:lstStyle/>
          <a:p>
            <a:r>
              <a:rPr lang="en-US">
                <a:solidFill>
                  <a:schemeClr val="accent2"/>
                </a:solidFill>
              </a:rPr>
              <a:t>SLEs</a:t>
            </a:r>
            <a:endParaRPr lang="en-US" dirty="0">
              <a:solidFill>
                <a:schemeClr val="accent2"/>
              </a:solidFill>
            </a:endParaRPr>
          </a:p>
        </p:txBody>
      </p:sp>
      <p:cxnSp>
        <p:nvCxnSpPr>
          <p:cNvPr id="7" name="Straight Arrow Connector 6"/>
          <p:cNvCxnSpPr/>
          <p:nvPr/>
        </p:nvCxnSpPr>
        <p:spPr>
          <a:xfrm>
            <a:off x="1192191" y="1383173"/>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936832" y="1383173"/>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565720" y="1383173"/>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320006" y="1383173"/>
            <a:ext cx="0" cy="162045"/>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93266" y="1423689"/>
            <a:ext cx="2766349" cy="45719"/>
          </a:xfrm>
          <a:prstGeom prst="rect">
            <a:avLst/>
          </a:prstGeom>
          <a:solidFill>
            <a:srgbClr val="6A2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72785" r="13318"/>
          <a:stretch/>
        </p:blipFill>
        <p:spPr>
          <a:xfrm>
            <a:off x="7164729" y="1248455"/>
            <a:ext cx="1551008" cy="2996751"/>
          </a:xfrm>
          <a:prstGeom prst="rect">
            <a:avLst/>
          </a:prstGeom>
        </p:spPr>
      </p:pic>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55010" r="30123" b="52921"/>
          <a:stretch/>
        </p:blipFill>
        <p:spPr>
          <a:xfrm>
            <a:off x="2783712" y="4798544"/>
            <a:ext cx="2176039" cy="1850305"/>
          </a:xfrm>
          <a:prstGeom prst="rect">
            <a:avLst/>
          </a:prstGeom>
        </p:spPr>
      </p:pic>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55010" t="47445" r="30123"/>
          <a:stretch/>
        </p:blipFill>
        <p:spPr>
          <a:xfrm>
            <a:off x="5771909" y="4638695"/>
            <a:ext cx="2176039" cy="2065492"/>
          </a:xfrm>
          <a:prstGeom prst="rect">
            <a:avLst/>
          </a:prstGeom>
        </p:spPr>
      </p:pic>
      <p:sp>
        <p:nvSpPr>
          <p:cNvPr id="20" name="TextBox 19"/>
          <p:cNvSpPr txBox="1"/>
          <p:nvPr/>
        </p:nvSpPr>
        <p:spPr>
          <a:xfrm>
            <a:off x="171126" y="6421757"/>
            <a:ext cx="1648593" cy="369332"/>
          </a:xfrm>
          <a:prstGeom prst="rect">
            <a:avLst/>
          </a:prstGeom>
          <a:noFill/>
        </p:spPr>
        <p:txBody>
          <a:bodyPr wrap="none" rtlCol="0">
            <a:spAutoFit/>
          </a:bodyPr>
          <a:lstStyle/>
          <a:p>
            <a:r>
              <a:rPr lang="en-US" dirty="0" err="1"/>
              <a:t>Alexandru</a:t>
            </a:r>
            <a:r>
              <a:rPr lang="en-US" dirty="0"/>
              <a:t> </a:t>
            </a:r>
            <a:r>
              <a:rPr lang="en-US" dirty="0" err="1"/>
              <a:t>Calin</a:t>
            </a:r>
            <a:endParaRPr lang="en-US" dirty="0"/>
          </a:p>
        </p:txBody>
      </p:sp>
      <p:pic>
        <p:nvPicPr>
          <p:cNvPr id="8" name="Picture 7" descr="A person standing in front of a monitor&#10;&#10;Description automatically generated">
            <a:extLst>
              <a:ext uri="{FF2B5EF4-FFF2-40B4-BE49-F238E27FC236}">
                <a16:creationId xmlns:a16="http://schemas.microsoft.com/office/drawing/2014/main" id="{4B2D0625-CB40-214D-AC9D-3A1E1F29B98E}"/>
              </a:ext>
            </a:extLst>
          </p:cNvPr>
          <p:cNvPicPr>
            <a:picLocks noChangeAspect="1"/>
          </p:cNvPicPr>
          <p:nvPr/>
        </p:nvPicPr>
        <p:blipFill>
          <a:blip r:embed="rId3"/>
          <a:stretch>
            <a:fillRect/>
          </a:stretch>
        </p:blipFill>
        <p:spPr>
          <a:xfrm>
            <a:off x="332641" y="5096193"/>
            <a:ext cx="1325563" cy="1325563"/>
          </a:xfrm>
          <a:prstGeom prst="rect">
            <a:avLst/>
          </a:prstGeom>
        </p:spPr>
      </p:pic>
      <p:sp>
        <p:nvSpPr>
          <p:cNvPr id="21" name="TextBox 18">
            <a:extLst>
              <a:ext uri="{FF2B5EF4-FFF2-40B4-BE49-F238E27FC236}">
                <a16:creationId xmlns:a16="http://schemas.microsoft.com/office/drawing/2014/main" id="{F118A178-5B19-6447-8F47-5CDE96971120}"/>
              </a:ext>
            </a:extLst>
          </p:cNvPr>
          <p:cNvSpPr txBox="1">
            <a:spLocks noChangeArrowheads="1"/>
          </p:cNvSpPr>
          <p:nvPr/>
        </p:nvSpPr>
        <p:spPr bwMode="auto">
          <a:xfrm>
            <a:off x="6529070" y="6473308"/>
            <a:ext cx="4177116" cy="369332"/>
          </a:xfrm>
          <a:prstGeom prst="rect">
            <a:avLst/>
          </a:prstGeom>
          <a:noFill/>
          <a:ln w="9525">
            <a:noFill/>
            <a:miter lim="800000"/>
            <a:headEnd/>
            <a:tailEnd/>
          </a:ln>
        </p:spPr>
        <p:txBody>
          <a:bodyPr wrap="square">
            <a:spAutoFit/>
          </a:bodyPr>
          <a:lstStyle/>
          <a:p>
            <a:r>
              <a:rPr lang="en-US" dirty="0"/>
              <a:t>Burman et al. (2019) </a:t>
            </a:r>
            <a:r>
              <a:rPr lang="en-US" b="1" i="1" dirty="0"/>
              <a:t>Brain</a:t>
            </a:r>
            <a:endParaRPr lang="en-US" b="1" dirty="0"/>
          </a:p>
        </p:txBody>
      </p:sp>
    </p:spTree>
    <p:extLst>
      <p:ext uri="{BB962C8B-B14F-4D97-AF65-F5344CB8AC3E}">
        <p14:creationId xmlns:p14="http://schemas.microsoft.com/office/powerpoint/2010/main" val="1728217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6185"/>
            <a:ext cx="7886700" cy="1325563"/>
          </a:xfrm>
        </p:spPr>
        <p:txBody>
          <a:bodyPr/>
          <a:lstStyle/>
          <a:p>
            <a:r>
              <a:rPr lang="en-US" dirty="0"/>
              <a:t>GABAergic interneurons drive epileptiform discharges during SE-like activity</a:t>
            </a:r>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t="6110"/>
          <a:stretch/>
        </p:blipFill>
        <p:spPr bwMode="auto">
          <a:xfrm>
            <a:off x="1060637" y="1421748"/>
            <a:ext cx="7022726" cy="5233349"/>
          </a:xfrm>
          <a:prstGeom prst="rect">
            <a:avLst/>
          </a:prstGeom>
          <a:ln>
            <a:noFill/>
          </a:ln>
          <a:extLst>
            <a:ext uri="{53640926-AAD7-44D8-BBD7-CCE9431645EC}">
              <a14:shadowObscured xmlns:a14="http://schemas.microsoft.com/office/drawing/2010/main"/>
            </a:ext>
          </a:extLst>
        </p:spPr>
      </p:pic>
      <p:sp>
        <p:nvSpPr>
          <p:cNvPr id="5" name="TextBox 18">
            <a:extLst>
              <a:ext uri="{FF2B5EF4-FFF2-40B4-BE49-F238E27FC236}">
                <a16:creationId xmlns:a16="http://schemas.microsoft.com/office/drawing/2014/main" id="{4723F732-0E3F-0742-B391-2FDDBFCC2F01}"/>
              </a:ext>
            </a:extLst>
          </p:cNvPr>
          <p:cNvSpPr txBox="1">
            <a:spLocks noChangeArrowheads="1"/>
          </p:cNvSpPr>
          <p:nvPr/>
        </p:nvSpPr>
        <p:spPr bwMode="auto">
          <a:xfrm>
            <a:off x="6529070" y="6473308"/>
            <a:ext cx="4177116" cy="369332"/>
          </a:xfrm>
          <a:prstGeom prst="rect">
            <a:avLst/>
          </a:prstGeom>
          <a:noFill/>
          <a:ln w="9525">
            <a:noFill/>
            <a:miter lim="800000"/>
            <a:headEnd/>
            <a:tailEnd/>
          </a:ln>
        </p:spPr>
        <p:txBody>
          <a:bodyPr wrap="square">
            <a:spAutoFit/>
          </a:bodyPr>
          <a:lstStyle/>
          <a:p>
            <a:r>
              <a:rPr lang="en-US" dirty="0"/>
              <a:t>Burman et al. (2019) </a:t>
            </a:r>
            <a:r>
              <a:rPr lang="en-US" b="1" i="1" dirty="0"/>
              <a:t>Brain</a:t>
            </a:r>
            <a:endParaRPr lang="en-US" b="1" dirty="0"/>
          </a:p>
        </p:txBody>
      </p:sp>
    </p:spTree>
    <p:extLst>
      <p:ext uri="{BB962C8B-B14F-4D97-AF65-F5344CB8AC3E}">
        <p14:creationId xmlns:p14="http://schemas.microsoft.com/office/powerpoint/2010/main" val="1877924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6"/>
            <a:ext cx="7886700" cy="1325563"/>
          </a:xfrm>
        </p:spPr>
        <p:txBody>
          <a:bodyPr/>
          <a:lstStyle/>
          <a:p>
            <a:r>
              <a:rPr lang="en-US" dirty="0"/>
              <a:t>Why do benzodiazepines sometimes work in Status Epilepticus?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73" y="1648433"/>
            <a:ext cx="8232254" cy="2626240"/>
          </a:xfrm>
          <a:prstGeom prst="rect">
            <a:avLst/>
          </a:prstGeom>
        </p:spPr>
      </p:pic>
      <p:sp>
        <p:nvSpPr>
          <p:cNvPr id="5" name="TextBox 4"/>
          <p:cNvSpPr txBox="1"/>
          <p:nvPr/>
        </p:nvSpPr>
        <p:spPr>
          <a:xfrm>
            <a:off x="1802651" y="4422984"/>
            <a:ext cx="2232211" cy="369332"/>
          </a:xfrm>
          <a:prstGeom prst="rect">
            <a:avLst/>
          </a:prstGeom>
          <a:noFill/>
        </p:spPr>
        <p:txBody>
          <a:bodyPr wrap="square" rtlCol="0">
            <a:spAutoFit/>
          </a:bodyPr>
          <a:lstStyle/>
          <a:p>
            <a:r>
              <a:rPr lang="en-US" dirty="0"/>
              <a:t>Benzo effective</a:t>
            </a:r>
          </a:p>
        </p:txBody>
      </p:sp>
      <p:sp>
        <p:nvSpPr>
          <p:cNvPr id="6" name="TextBox 5"/>
          <p:cNvSpPr txBox="1"/>
          <p:nvPr/>
        </p:nvSpPr>
        <p:spPr>
          <a:xfrm>
            <a:off x="6365685" y="4422984"/>
            <a:ext cx="2510121" cy="646331"/>
          </a:xfrm>
          <a:prstGeom prst="rect">
            <a:avLst/>
          </a:prstGeom>
          <a:noFill/>
        </p:spPr>
        <p:txBody>
          <a:bodyPr wrap="square" rtlCol="0">
            <a:spAutoFit/>
          </a:bodyPr>
          <a:lstStyle/>
          <a:p>
            <a:r>
              <a:rPr lang="en-US" dirty="0"/>
              <a:t>Benzo ineffective</a:t>
            </a:r>
          </a:p>
          <a:p>
            <a:r>
              <a:rPr lang="en-US" dirty="0"/>
              <a:t>Could make things worse</a:t>
            </a:r>
          </a:p>
        </p:txBody>
      </p:sp>
      <p:sp>
        <p:nvSpPr>
          <p:cNvPr id="3" name="TextBox 2">
            <a:extLst>
              <a:ext uri="{FF2B5EF4-FFF2-40B4-BE49-F238E27FC236}">
                <a16:creationId xmlns:a16="http://schemas.microsoft.com/office/drawing/2014/main" id="{EB37C8E4-412C-C843-93BF-B885334ED7A9}"/>
              </a:ext>
            </a:extLst>
          </p:cNvPr>
          <p:cNvSpPr txBox="1"/>
          <p:nvPr/>
        </p:nvSpPr>
        <p:spPr>
          <a:xfrm>
            <a:off x="628650" y="5981700"/>
            <a:ext cx="7961026" cy="646331"/>
          </a:xfrm>
          <a:prstGeom prst="rect">
            <a:avLst/>
          </a:prstGeom>
          <a:noFill/>
        </p:spPr>
        <p:txBody>
          <a:bodyPr wrap="none" rtlCol="0">
            <a:spAutoFit/>
          </a:bodyPr>
          <a:lstStyle/>
          <a:p>
            <a:r>
              <a:rPr lang="en-US" dirty="0"/>
              <a:t>Perhaps we should be using a different 1</a:t>
            </a:r>
            <a:r>
              <a:rPr lang="en-US" baseline="30000" dirty="0"/>
              <a:t>st</a:t>
            </a:r>
            <a:r>
              <a:rPr lang="en-US" dirty="0"/>
              <a:t> line agent for treating status epilepticus:</a:t>
            </a:r>
          </a:p>
          <a:p>
            <a:r>
              <a:rPr lang="en-US" dirty="0"/>
              <a:t>e.g. Phenobarbital (Dual action: enhances GABA</a:t>
            </a:r>
            <a:r>
              <a:rPr lang="en-US" baseline="-25000" dirty="0"/>
              <a:t>A</a:t>
            </a:r>
            <a:r>
              <a:rPr lang="en-US" dirty="0"/>
              <a:t>Rs and antagonizes Glut receptors)</a:t>
            </a:r>
          </a:p>
        </p:txBody>
      </p:sp>
    </p:spTree>
    <p:extLst>
      <p:ext uri="{BB962C8B-B14F-4D97-AF65-F5344CB8AC3E}">
        <p14:creationId xmlns:p14="http://schemas.microsoft.com/office/powerpoint/2010/main" val="2930883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810" y="322585"/>
            <a:ext cx="7886700" cy="1325563"/>
          </a:xfrm>
        </p:spPr>
        <p:txBody>
          <a:bodyPr/>
          <a:lstStyle/>
          <a:p>
            <a:r>
              <a:rPr lang="en-US" dirty="0"/>
              <a:t>Summary</a:t>
            </a:r>
          </a:p>
        </p:txBody>
      </p:sp>
      <p:sp>
        <p:nvSpPr>
          <p:cNvPr id="3" name="Content Placeholder 2"/>
          <p:cNvSpPr>
            <a:spLocks noGrp="1"/>
          </p:cNvSpPr>
          <p:nvPr>
            <p:ph idx="1"/>
          </p:nvPr>
        </p:nvSpPr>
        <p:spPr>
          <a:xfrm>
            <a:off x="1762965" y="2078037"/>
            <a:ext cx="6965945" cy="2701925"/>
          </a:xfrm>
        </p:spPr>
        <p:txBody>
          <a:bodyPr>
            <a:normAutofit/>
          </a:bodyPr>
          <a:lstStyle/>
          <a:p>
            <a:r>
              <a:rPr lang="en-US" sz="2400" dirty="0"/>
              <a:t>Fast inhibitory synaptic transmission depends in the transmembrane gradient for chloride</a:t>
            </a:r>
          </a:p>
          <a:p>
            <a:r>
              <a:rPr lang="en-US" sz="2400" dirty="0"/>
              <a:t>Chloride dynamics modulate neuronal output</a:t>
            </a:r>
          </a:p>
          <a:p>
            <a:r>
              <a:rPr lang="en-US" sz="2400" dirty="0"/>
              <a:t>GABAergic signaling becomes excitatory during seizures which is important for how we should manage status epilepticus</a:t>
            </a:r>
          </a:p>
          <a:p>
            <a:endParaRPr lang="en-US" sz="2400" dirty="0"/>
          </a:p>
          <a:p>
            <a:pPr marL="0" indent="0">
              <a:buNone/>
            </a:pPr>
            <a:endParaRPr lang="en-US" sz="2400" dirty="0"/>
          </a:p>
          <a:p>
            <a:endParaRPr lang="en-US" sz="2400" dirty="0"/>
          </a:p>
        </p:txBody>
      </p:sp>
      <p:pic>
        <p:nvPicPr>
          <p:cNvPr id="4" name="Picture 18" descr="pyramidWithInhib"/>
          <p:cNvPicPr>
            <a:picLocks noChangeAspect="1" noChangeArrowheads="1"/>
          </p:cNvPicPr>
          <p:nvPr/>
        </p:nvPicPr>
        <p:blipFill>
          <a:blip r:embed="rId2">
            <a:alphaModFix amt="11000"/>
          </a:blip>
          <a:srcRect/>
          <a:stretch>
            <a:fillRect/>
          </a:stretch>
        </p:blipFill>
        <p:spPr bwMode="auto">
          <a:xfrm>
            <a:off x="0" y="322585"/>
            <a:ext cx="2874869" cy="6535415"/>
          </a:xfrm>
          <a:prstGeom prst="rect">
            <a:avLst/>
          </a:prstGeom>
          <a:noFill/>
          <a:ln w="9525">
            <a:noFill/>
            <a:miter lim="800000"/>
            <a:headEnd/>
            <a:tailEnd/>
          </a:ln>
        </p:spPr>
      </p:pic>
    </p:spTree>
    <p:extLst>
      <p:ext uri="{BB962C8B-B14F-4D97-AF65-F5344CB8AC3E}">
        <p14:creationId xmlns:p14="http://schemas.microsoft.com/office/powerpoint/2010/main" val="4113001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60285A-405A-804C-866E-A28A4FB9C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71"/>
            <a:ext cx="6858000" cy="6858000"/>
          </a:xfrm>
          <a:prstGeom prst="rect">
            <a:avLst/>
          </a:prstGeom>
        </p:spPr>
      </p:pic>
      <p:sp>
        <p:nvSpPr>
          <p:cNvPr id="2" name="Title 1">
            <a:extLst>
              <a:ext uri="{FF2B5EF4-FFF2-40B4-BE49-F238E27FC236}">
                <a16:creationId xmlns:a16="http://schemas.microsoft.com/office/drawing/2014/main" id="{598CA6A5-D889-7545-8249-66FA9345F4C2}"/>
              </a:ext>
            </a:extLst>
          </p:cNvPr>
          <p:cNvSpPr>
            <a:spLocks noGrp="1"/>
          </p:cNvSpPr>
          <p:nvPr>
            <p:ph type="title"/>
          </p:nvPr>
        </p:nvSpPr>
        <p:spPr>
          <a:xfrm>
            <a:off x="4064000" y="0"/>
            <a:ext cx="4937760" cy="1143000"/>
          </a:xfrm>
        </p:spPr>
        <p:txBody>
          <a:bodyPr>
            <a:noAutofit/>
          </a:bodyPr>
          <a:lstStyle/>
          <a:p>
            <a:r>
              <a:rPr lang="en-US" sz="2000" dirty="0">
                <a:solidFill>
                  <a:schemeClr val="bg1"/>
                </a:solidFill>
              </a:rPr>
              <a:t>Tapeworm larvae in the brain are the most common cause of adult acquired epilepsy</a:t>
            </a:r>
          </a:p>
        </p:txBody>
      </p:sp>
    </p:spTree>
    <p:extLst>
      <p:ext uri="{BB962C8B-B14F-4D97-AF65-F5344CB8AC3E}">
        <p14:creationId xmlns:p14="http://schemas.microsoft.com/office/powerpoint/2010/main" val="165668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76200"/>
            <a:ext cx="1926278" cy="108513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6112" y="287859"/>
            <a:ext cx="997406" cy="6467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8532" y="193495"/>
            <a:ext cx="1232911" cy="835478"/>
          </a:xfrm>
          <a:prstGeom prst="rect">
            <a:avLst/>
          </a:prstGeom>
        </p:spPr>
      </p:pic>
      <p:sp>
        <p:nvSpPr>
          <p:cNvPr id="2" name="TextBox 1"/>
          <p:cNvSpPr txBox="1"/>
          <p:nvPr/>
        </p:nvSpPr>
        <p:spPr>
          <a:xfrm>
            <a:off x="104177" y="150471"/>
            <a:ext cx="999889" cy="369332"/>
          </a:xfrm>
          <a:prstGeom prst="rect">
            <a:avLst/>
          </a:prstGeom>
          <a:noFill/>
        </p:spPr>
        <p:txBody>
          <a:bodyPr wrap="none" rtlCol="0">
            <a:spAutoFit/>
          </a:bodyPr>
          <a:lstStyle/>
          <a:p>
            <a:r>
              <a:rPr lang="en-US" u="sng" dirty="0"/>
              <a:t>Funders</a:t>
            </a:r>
            <a:r>
              <a:rPr lang="en-US" dirty="0"/>
              <a:t>:</a:t>
            </a:r>
          </a:p>
        </p:txBody>
      </p:sp>
      <p:sp>
        <p:nvSpPr>
          <p:cNvPr id="10" name="TextBox 9"/>
          <p:cNvSpPr txBox="1"/>
          <p:nvPr/>
        </p:nvSpPr>
        <p:spPr>
          <a:xfrm>
            <a:off x="94532" y="1101527"/>
            <a:ext cx="1499321" cy="369332"/>
          </a:xfrm>
          <a:prstGeom prst="rect">
            <a:avLst/>
          </a:prstGeom>
          <a:noFill/>
        </p:spPr>
        <p:txBody>
          <a:bodyPr wrap="none" rtlCol="0">
            <a:spAutoFit/>
          </a:bodyPr>
          <a:lstStyle/>
          <a:p>
            <a:r>
              <a:rPr lang="en-US" u="sng" dirty="0"/>
              <a:t>Collaborators</a:t>
            </a:r>
            <a:r>
              <a:rPr lang="en-US" dirty="0"/>
              <a:t>:</a:t>
            </a:r>
          </a:p>
        </p:txBody>
      </p:sp>
      <p:pic>
        <p:nvPicPr>
          <p:cNvPr id="16" name="Picture 15">
            <a:extLst>
              <a:ext uri="{FF2B5EF4-FFF2-40B4-BE49-F238E27FC236}">
                <a16:creationId xmlns:a16="http://schemas.microsoft.com/office/drawing/2014/main" id="{EBA7BABE-D5E8-2942-8399-EECCDE2BBA47}"/>
              </a:ext>
            </a:extLst>
          </p:cNvPr>
          <p:cNvPicPr>
            <a:picLocks noChangeAspect="1"/>
          </p:cNvPicPr>
          <p:nvPr/>
        </p:nvPicPr>
        <p:blipFill rotWithShape="1">
          <a:blip r:embed="rId5"/>
          <a:srcRect l="2363" t="8467" r="70019" b="40624"/>
          <a:stretch/>
        </p:blipFill>
        <p:spPr>
          <a:xfrm>
            <a:off x="5839766" y="185606"/>
            <a:ext cx="851257" cy="851257"/>
          </a:xfrm>
          <a:prstGeom prst="rect">
            <a:avLst/>
          </a:prstGeom>
        </p:spPr>
      </p:pic>
      <p:pic>
        <p:nvPicPr>
          <p:cNvPr id="8" name="Picture 7">
            <a:extLst>
              <a:ext uri="{FF2B5EF4-FFF2-40B4-BE49-F238E27FC236}">
                <a16:creationId xmlns:a16="http://schemas.microsoft.com/office/drawing/2014/main" id="{52C162E8-7F21-864D-877F-46AE5B4494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4943" y="185606"/>
            <a:ext cx="851257" cy="851257"/>
          </a:xfrm>
          <a:prstGeom prst="rect">
            <a:avLst/>
          </a:prstGeom>
        </p:spPr>
      </p:pic>
      <p:pic>
        <p:nvPicPr>
          <p:cNvPr id="18" name="Content Placeholder 10" descr="A group of people posing for a photo&#10;&#10;Description automatically generated">
            <a:extLst>
              <a:ext uri="{FF2B5EF4-FFF2-40B4-BE49-F238E27FC236}">
                <a16:creationId xmlns:a16="http://schemas.microsoft.com/office/drawing/2014/main" id="{7E98CC06-0C84-C440-8002-77ABCA7C3310}"/>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t="22399"/>
          <a:stretch/>
        </p:blipFill>
        <p:spPr>
          <a:xfrm>
            <a:off x="0" y="1767999"/>
            <a:ext cx="9144000" cy="5410393"/>
          </a:xfrm>
        </p:spPr>
      </p:pic>
      <p:sp>
        <p:nvSpPr>
          <p:cNvPr id="11" name="TextBox 10">
            <a:extLst>
              <a:ext uri="{FF2B5EF4-FFF2-40B4-BE49-F238E27FC236}">
                <a16:creationId xmlns:a16="http://schemas.microsoft.com/office/drawing/2014/main" id="{78E20C33-D1E3-4C42-80EA-C037F164A306}"/>
              </a:ext>
            </a:extLst>
          </p:cNvPr>
          <p:cNvSpPr txBox="1"/>
          <p:nvPr/>
        </p:nvSpPr>
        <p:spPr>
          <a:xfrm>
            <a:off x="1551012" y="1158317"/>
            <a:ext cx="6470244" cy="338554"/>
          </a:xfrm>
          <a:prstGeom prst="rect">
            <a:avLst/>
          </a:prstGeom>
          <a:noFill/>
        </p:spPr>
        <p:txBody>
          <a:bodyPr wrap="square" rtlCol="0">
            <a:spAutoFit/>
          </a:bodyPr>
          <a:lstStyle/>
          <a:p>
            <a:r>
              <a:rPr lang="en-US" sz="1600" dirty="0"/>
              <a:t>Andy Trevelyan, Colin Akerman, </a:t>
            </a:r>
            <a:r>
              <a:rPr lang="en-US" sz="1600" dirty="0" err="1"/>
              <a:t>Neela</a:t>
            </a:r>
            <a:r>
              <a:rPr lang="en-US" sz="1600" dirty="0"/>
              <a:t> </a:t>
            </a:r>
            <a:r>
              <a:rPr lang="en-US" sz="1600" dirty="0" err="1"/>
              <a:t>Codadu</a:t>
            </a:r>
            <a:r>
              <a:rPr lang="en-US" sz="1600" dirty="0"/>
              <a:t>, </a:t>
            </a:r>
            <a:r>
              <a:rPr lang="en-US" sz="1600" dirty="0" err="1"/>
              <a:t>Alexandru</a:t>
            </a:r>
            <a:r>
              <a:rPr lang="en-US" sz="1600" dirty="0"/>
              <a:t> </a:t>
            </a:r>
            <a:r>
              <a:rPr lang="en-US" sz="1600" dirty="0" err="1"/>
              <a:t>Calin</a:t>
            </a:r>
            <a:r>
              <a:rPr lang="en-US" sz="1600" dirty="0"/>
              <a:t> Ryley Parrish </a:t>
            </a:r>
          </a:p>
        </p:txBody>
      </p:sp>
    </p:spTree>
    <p:extLst>
      <p:ext uri="{BB962C8B-B14F-4D97-AF65-F5344CB8AC3E}">
        <p14:creationId xmlns:p14="http://schemas.microsoft.com/office/powerpoint/2010/main" val="2278118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3137" y="0"/>
            <a:ext cx="12625966" cy="6946900"/>
          </a:xfrm>
        </p:spPr>
      </p:pic>
    </p:spTree>
    <p:extLst>
      <p:ext uri="{BB962C8B-B14F-4D97-AF65-F5344CB8AC3E}">
        <p14:creationId xmlns:p14="http://schemas.microsoft.com/office/powerpoint/2010/main" val="4111350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F3CF-195F-6640-A295-7F20D196AF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B90FB-06FD-1C4E-9124-307AA39F5217}"/>
              </a:ext>
            </a:extLst>
          </p:cNvPr>
          <p:cNvSpPr>
            <a:spLocks noGrp="1"/>
          </p:cNvSpPr>
          <p:nvPr>
            <p:ph idx="1"/>
          </p:nvPr>
        </p:nvSpPr>
        <p:spPr/>
        <p:txBody>
          <a:bodyPr/>
          <a:lstStyle/>
          <a:p>
            <a:endParaRPr lang="en-US"/>
          </a:p>
        </p:txBody>
      </p:sp>
      <p:pic>
        <p:nvPicPr>
          <p:cNvPr id="4" name="Content Placeholder 4" descr="A group of people standing in front of a crowd posing for the camera&#10;&#10;Description automatically generated">
            <a:extLst>
              <a:ext uri="{FF2B5EF4-FFF2-40B4-BE49-F238E27FC236}">
                <a16:creationId xmlns:a16="http://schemas.microsoft.com/office/drawing/2014/main" id="{874AB818-089E-D544-A503-5E33FDBB0F14}"/>
              </a:ext>
            </a:extLst>
          </p:cNvPr>
          <p:cNvPicPr>
            <a:picLocks noChangeAspect="1"/>
          </p:cNvPicPr>
          <p:nvPr/>
        </p:nvPicPr>
        <p:blipFill rotWithShape="1">
          <a:blip r:embed="rId2"/>
          <a:srcRect l="10579" r="14421"/>
          <a:stretch/>
        </p:blipFill>
        <p:spPr>
          <a:xfrm>
            <a:off x="20" y="10"/>
            <a:ext cx="9143980" cy="6857990"/>
          </a:xfrm>
          <a:prstGeom prst="rect">
            <a:avLst/>
          </a:prstGeom>
        </p:spPr>
      </p:pic>
      <p:sp>
        <p:nvSpPr>
          <p:cNvPr id="5" name="Title 1">
            <a:extLst>
              <a:ext uri="{FF2B5EF4-FFF2-40B4-BE49-F238E27FC236}">
                <a16:creationId xmlns:a16="http://schemas.microsoft.com/office/drawing/2014/main" id="{98EFADC2-108C-2044-AB71-C41977E6D7D8}"/>
              </a:ext>
            </a:extLst>
          </p:cNvPr>
          <p:cNvSpPr txBox="1">
            <a:spLocks/>
          </p:cNvSpPr>
          <p:nvPr/>
        </p:nvSpPr>
        <p:spPr>
          <a:xfrm>
            <a:off x="0" y="5432127"/>
            <a:ext cx="9144000" cy="744836"/>
          </a:xfrm>
          <a:prstGeom prst="rect">
            <a:avLst/>
          </a:prstGeom>
          <a:solidFill>
            <a:schemeClr val="bg1"/>
          </a:solidFill>
        </p:spPr>
        <p:txBody>
          <a:bodyPr vert="horz" lIns="91440" tIns="45720" rIns="91440" bIns="45720" rtlCol="0" anchor="ctr">
            <a:normAutofit fontScale="90000" lnSpcReduction="20000"/>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00" dirty="0">
                <a:solidFill>
                  <a:schemeClr val="tx1">
                    <a:lumMod val="85000"/>
                    <a:lumOff val="15000"/>
                  </a:schemeClr>
                </a:solidFill>
              </a:rPr>
              <a:t>Computational Neuroscience Imbizo:</a:t>
            </a:r>
            <a:br>
              <a:rPr lang="en-US" sz="3100" dirty="0">
                <a:solidFill>
                  <a:schemeClr val="tx1">
                    <a:lumMod val="85000"/>
                    <a:lumOff val="15000"/>
                  </a:schemeClr>
                </a:solidFill>
              </a:rPr>
            </a:br>
            <a:r>
              <a:rPr lang="en-US" sz="3100" b="1" dirty="0">
                <a:solidFill>
                  <a:schemeClr val="tx1">
                    <a:lumMod val="85000"/>
                    <a:lumOff val="15000"/>
                  </a:schemeClr>
                </a:solidFill>
                <a:hlinkClick r:id="rId3"/>
              </a:rPr>
              <a:t>http://imbizo.africa</a:t>
            </a:r>
            <a:r>
              <a:rPr lang="en-US" sz="3100" b="1" dirty="0">
                <a:solidFill>
                  <a:schemeClr val="tx1">
                    <a:lumMod val="85000"/>
                    <a:lumOff val="15000"/>
                  </a:schemeClr>
                </a:solidFill>
              </a:rPr>
              <a:t> – Jan 2022</a:t>
            </a:r>
          </a:p>
        </p:txBody>
      </p:sp>
    </p:spTree>
    <p:extLst>
      <p:ext uri="{BB962C8B-B14F-4D97-AF65-F5344CB8AC3E}">
        <p14:creationId xmlns:p14="http://schemas.microsoft.com/office/powerpoint/2010/main" val="4271777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810" y="322585"/>
            <a:ext cx="7886700" cy="1325563"/>
          </a:xfrm>
        </p:spPr>
        <p:txBody>
          <a:bodyPr/>
          <a:lstStyle/>
          <a:p>
            <a:r>
              <a:rPr lang="en-US" dirty="0"/>
              <a:t>Talk outline</a:t>
            </a:r>
          </a:p>
        </p:txBody>
      </p:sp>
      <p:sp>
        <p:nvSpPr>
          <p:cNvPr id="3" name="Content Placeholder 2"/>
          <p:cNvSpPr>
            <a:spLocks noGrp="1"/>
          </p:cNvSpPr>
          <p:nvPr>
            <p:ph idx="1"/>
          </p:nvPr>
        </p:nvSpPr>
        <p:spPr>
          <a:xfrm>
            <a:off x="1762965" y="2078037"/>
            <a:ext cx="6965945" cy="2701925"/>
          </a:xfrm>
        </p:spPr>
        <p:txBody>
          <a:bodyPr>
            <a:normAutofit/>
          </a:bodyPr>
          <a:lstStyle/>
          <a:p>
            <a:r>
              <a:rPr lang="en-US" sz="2400" dirty="0"/>
              <a:t>Inhibitory synaptic plasticity and chloride</a:t>
            </a:r>
          </a:p>
          <a:p>
            <a:r>
              <a:rPr lang="en-US" sz="2400" dirty="0"/>
              <a:t>Chloride dynamics modulate neuronal output</a:t>
            </a:r>
          </a:p>
          <a:p>
            <a:r>
              <a:rPr lang="en-US" sz="2400" dirty="0"/>
              <a:t>GABAergic signaling becomes excitatory during seizures</a:t>
            </a:r>
          </a:p>
          <a:p>
            <a:r>
              <a:rPr lang="en-US" sz="2400" dirty="0"/>
              <a:t>Relevance for the management of persistent seizures.</a:t>
            </a:r>
          </a:p>
          <a:p>
            <a:endParaRPr lang="en-US" sz="2400" dirty="0"/>
          </a:p>
          <a:p>
            <a:pPr marL="0" indent="0">
              <a:buNone/>
            </a:pPr>
            <a:endParaRPr lang="en-US" sz="2400" dirty="0"/>
          </a:p>
          <a:p>
            <a:endParaRPr lang="en-US" sz="2400" dirty="0"/>
          </a:p>
        </p:txBody>
      </p:sp>
      <p:pic>
        <p:nvPicPr>
          <p:cNvPr id="4" name="Picture 18" descr="pyramidWithInhib"/>
          <p:cNvPicPr>
            <a:picLocks noChangeAspect="1" noChangeArrowheads="1"/>
          </p:cNvPicPr>
          <p:nvPr/>
        </p:nvPicPr>
        <p:blipFill>
          <a:blip r:embed="rId2">
            <a:alphaModFix amt="11000"/>
          </a:blip>
          <a:srcRect/>
          <a:stretch>
            <a:fillRect/>
          </a:stretch>
        </p:blipFill>
        <p:spPr bwMode="auto">
          <a:xfrm>
            <a:off x="0" y="322585"/>
            <a:ext cx="2874869" cy="6535415"/>
          </a:xfrm>
          <a:prstGeom prst="rect">
            <a:avLst/>
          </a:prstGeom>
          <a:noFill/>
          <a:ln w="9525">
            <a:noFill/>
            <a:miter lim="800000"/>
            <a:headEnd/>
            <a:tailEnd/>
          </a:ln>
        </p:spPr>
      </p:pic>
    </p:spTree>
    <p:extLst>
      <p:ext uri="{BB962C8B-B14F-4D97-AF65-F5344CB8AC3E}">
        <p14:creationId xmlns:p14="http://schemas.microsoft.com/office/powerpoint/2010/main" val="313498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810" y="322585"/>
            <a:ext cx="7886700" cy="1325563"/>
          </a:xfrm>
        </p:spPr>
        <p:txBody>
          <a:bodyPr/>
          <a:lstStyle/>
          <a:p>
            <a:r>
              <a:rPr lang="en-US" dirty="0"/>
              <a:t>Talk outline</a:t>
            </a:r>
          </a:p>
        </p:txBody>
      </p:sp>
      <p:sp>
        <p:nvSpPr>
          <p:cNvPr id="3" name="Content Placeholder 2"/>
          <p:cNvSpPr>
            <a:spLocks noGrp="1"/>
          </p:cNvSpPr>
          <p:nvPr>
            <p:ph idx="1"/>
          </p:nvPr>
        </p:nvSpPr>
        <p:spPr>
          <a:xfrm>
            <a:off x="1762965" y="2078037"/>
            <a:ext cx="6965945" cy="2701925"/>
          </a:xfrm>
        </p:spPr>
        <p:txBody>
          <a:bodyPr>
            <a:normAutofit/>
          </a:bodyPr>
          <a:lstStyle/>
          <a:p>
            <a:r>
              <a:rPr lang="en-US" sz="2400" dirty="0"/>
              <a:t>Inhibitory synaptic plasticity and chloride</a:t>
            </a:r>
          </a:p>
          <a:p>
            <a:r>
              <a:rPr lang="en-US" sz="2400" dirty="0">
                <a:solidFill>
                  <a:schemeClr val="bg1">
                    <a:lumMod val="75000"/>
                  </a:schemeClr>
                </a:solidFill>
              </a:rPr>
              <a:t>Chloride dynamics modulate neuronal output</a:t>
            </a:r>
          </a:p>
          <a:p>
            <a:r>
              <a:rPr lang="en-US" sz="2400" dirty="0">
                <a:solidFill>
                  <a:schemeClr val="bg1">
                    <a:lumMod val="75000"/>
                  </a:schemeClr>
                </a:solidFill>
              </a:rPr>
              <a:t>GABAergic signaling becomes excitatory during seizures</a:t>
            </a:r>
          </a:p>
          <a:p>
            <a:r>
              <a:rPr lang="en-US" sz="2400" dirty="0">
                <a:solidFill>
                  <a:schemeClr val="bg1">
                    <a:lumMod val="75000"/>
                  </a:schemeClr>
                </a:solidFill>
              </a:rPr>
              <a:t>Relevance for the management of persistent seizures.</a:t>
            </a:r>
          </a:p>
          <a:p>
            <a:endParaRPr lang="en-US" sz="2400" dirty="0"/>
          </a:p>
          <a:p>
            <a:pPr marL="0" indent="0">
              <a:buNone/>
            </a:pPr>
            <a:endParaRPr lang="en-US" sz="2400" dirty="0"/>
          </a:p>
          <a:p>
            <a:endParaRPr lang="en-US" sz="2400" dirty="0"/>
          </a:p>
        </p:txBody>
      </p:sp>
      <p:pic>
        <p:nvPicPr>
          <p:cNvPr id="4" name="Picture 18" descr="pyramidWithInhib"/>
          <p:cNvPicPr>
            <a:picLocks noChangeAspect="1" noChangeArrowheads="1"/>
          </p:cNvPicPr>
          <p:nvPr/>
        </p:nvPicPr>
        <p:blipFill>
          <a:blip r:embed="rId2">
            <a:alphaModFix amt="11000"/>
          </a:blip>
          <a:srcRect/>
          <a:stretch>
            <a:fillRect/>
          </a:stretch>
        </p:blipFill>
        <p:spPr bwMode="auto">
          <a:xfrm>
            <a:off x="0" y="322585"/>
            <a:ext cx="2874869" cy="6535415"/>
          </a:xfrm>
          <a:prstGeom prst="rect">
            <a:avLst/>
          </a:prstGeom>
          <a:noFill/>
          <a:ln w="9525">
            <a:noFill/>
            <a:miter lim="800000"/>
            <a:headEnd/>
            <a:tailEnd/>
          </a:ln>
        </p:spPr>
      </p:pic>
    </p:spTree>
    <p:extLst>
      <p:ext uri="{BB962C8B-B14F-4D97-AF65-F5344CB8AC3E}">
        <p14:creationId xmlns:p14="http://schemas.microsoft.com/office/powerpoint/2010/main" val="563762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a:bodyPr>
          <a:lstStyle/>
          <a:p>
            <a:r>
              <a:rPr lang="en-US" dirty="0"/>
              <a:t>The ‘neuron’ is the basic building block of a network</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19186" r="29182"/>
          <a:stretch/>
        </p:blipFill>
        <p:spPr>
          <a:xfrm rot="16200000">
            <a:off x="3901282" y="3356312"/>
            <a:ext cx="1752600" cy="4525963"/>
          </a:xfr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2628" b="-1"/>
          <a:stretch/>
        </p:blipFill>
        <p:spPr>
          <a:xfrm>
            <a:off x="2795867" y="1516436"/>
            <a:ext cx="3963429" cy="1838826"/>
          </a:xfrm>
          <a:prstGeom prst="rect">
            <a:avLst/>
          </a:prstGeom>
        </p:spPr>
      </p:pic>
      <p:sp>
        <p:nvSpPr>
          <p:cNvPr id="6" name="TextBox 5"/>
          <p:cNvSpPr txBox="1"/>
          <p:nvPr/>
        </p:nvSpPr>
        <p:spPr>
          <a:xfrm>
            <a:off x="3420548" y="3679795"/>
            <a:ext cx="2714065" cy="369332"/>
          </a:xfrm>
          <a:prstGeom prst="rect">
            <a:avLst/>
          </a:prstGeom>
          <a:noFill/>
        </p:spPr>
        <p:txBody>
          <a:bodyPr wrap="square" rtlCol="0">
            <a:spAutoFit/>
          </a:bodyPr>
          <a:lstStyle/>
          <a:p>
            <a:r>
              <a:rPr lang="en-US" dirty="0"/>
              <a:t>artificial neural network </a:t>
            </a:r>
          </a:p>
        </p:txBody>
      </p:sp>
      <p:sp>
        <p:nvSpPr>
          <p:cNvPr id="7" name="TextBox 6"/>
          <p:cNvSpPr txBox="1"/>
          <p:nvPr/>
        </p:nvSpPr>
        <p:spPr>
          <a:xfrm>
            <a:off x="3420548" y="6468468"/>
            <a:ext cx="2714065" cy="369332"/>
          </a:xfrm>
          <a:prstGeom prst="rect">
            <a:avLst/>
          </a:prstGeom>
          <a:noFill/>
        </p:spPr>
        <p:txBody>
          <a:bodyPr wrap="square" rtlCol="0">
            <a:spAutoFit/>
          </a:bodyPr>
          <a:lstStyle/>
          <a:p>
            <a:r>
              <a:rPr lang="en-US" dirty="0"/>
              <a:t>‘real’ neural network </a:t>
            </a:r>
          </a:p>
        </p:txBody>
      </p:sp>
    </p:spTree>
    <p:extLst>
      <p:ext uri="{BB962C8B-B14F-4D97-AF65-F5344CB8AC3E}">
        <p14:creationId xmlns:p14="http://schemas.microsoft.com/office/powerpoint/2010/main" val="3435672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1" name="Picture 13" descr="balexcitinhib"/>
          <p:cNvPicPr>
            <a:picLocks noGrp="1" noChangeAspect="1" noChangeArrowheads="1"/>
          </p:cNvPicPr>
          <p:nvPr>
            <p:ph sz="half" idx="1"/>
          </p:nvPr>
        </p:nvPicPr>
        <p:blipFill>
          <a:blip r:embed="rId3"/>
          <a:srcRect/>
          <a:stretch>
            <a:fillRect/>
          </a:stretch>
        </p:blipFill>
        <p:spPr>
          <a:xfrm>
            <a:off x="381000" y="1676400"/>
            <a:ext cx="2286000" cy="4525963"/>
          </a:xfrm>
          <a:noFill/>
        </p:spPr>
      </p:pic>
      <p:pic>
        <p:nvPicPr>
          <p:cNvPr id="7185" name="Picture 17" descr="inhib"/>
          <p:cNvPicPr>
            <a:picLocks noGrp="1" noChangeAspect="1" noChangeArrowheads="1"/>
          </p:cNvPicPr>
          <p:nvPr>
            <p:ph sz="quarter" idx="2"/>
          </p:nvPr>
        </p:nvPicPr>
        <p:blipFill>
          <a:blip r:embed="rId4"/>
          <a:srcRect/>
          <a:stretch>
            <a:fillRect/>
          </a:stretch>
        </p:blipFill>
        <p:spPr>
          <a:xfrm>
            <a:off x="3429000" y="4419600"/>
            <a:ext cx="1143000" cy="515938"/>
          </a:xfrm>
          <a:noFill/>
        </p:spPr>
      </p:pic>
      <p:pic>
        <p:nvPicPr>
          <p:cNvPr id="7191" name="Picture 23" descr="excit"/>
          <p:cNvPicPr>
            <a:picLocks noChangeAspect="1" noChangeArrowheads="1"/>
          </p:cNvPicPr>
          <p:nvPr/>
        </p:nvPicPr>
        <p:blipFill>
          <a:blip r:embed="rId5"/>
          <a:srcRect/>
          <a:stretch>
            <a:fillRect/>
          </a:stretch>
        </p:blipFill>
        <p:spPr bwMode="auto">
          <a:xfrm>
            <a:off x="3505200" y="2133600"/>
            <a:ext cx="914400" cy="798513"/>
          </a:xfrm>
          <a:prstGeom prst="rect">
            <a:avLst/>
          </a:prstGeom>
          <a:noFill/>
          <a:ln w="9525">
            <a:noFill/>
            <a:miter lim="800000"/>
            <a:headEnd/>
            <a:tailEnd/>
          </a:ln>
        </p:spPr>
      </p:pic>
      <p:pic>
        <p:nvPicPr>
          <p:cNvPr id="7198" name="Picture 30" descr="ipsp"/>
          <p:cNvPicPr>
            <a:picLocks noChangeAspect="1" noChangeArrowheads="1"/>
          </p:cNvPicPr>
          <p:nvPr/>
        </p:nvPicPr>
        <p:blipFill>
          <a:blip r:embed="rId6"/>
          <a:srcRect/>
          <a:stretch>
            <a:fillRect/>
          </a:stretch>
        </p:blipFill>
        <p:spPr bwMode="auto">
          <a:xfrm>
            <a:off x="3429000" y="5410200"/>
            <a:ext cx="1219200" cy="407988"/>
          </a:xfrm>
          <a:prstGeom prst="rect">
            <a:avLst/>
          </a:prstGeom>
          <a:noFill/>
          <a:ln w="9525">
            <a:noFill/>
            <a:miter lim="800000"/>
            <a:headEnd/>
            <a:tailEnd/>
          </a:ln>
        </p:spPr>
      </p:pic>
      <p:pic>
        <p:nvPicPr>
          <p:cNvPr id="7193" name="Picture 25" descr="epsp"/>
          <p:cNvPicPr>
            <a:picLocks noChangeAspect="1" noChangeArrowheads="1"/>
          </p:cNvPicPr>
          <p:nvPr/>
        </p:nvPicPr>
        <p:blipFill>
          <a:blip r:embed="rId7"/>
          <a:srcRect/>
          <a:stretch>
            <a:fillRect/>
          </a:stretch>
        </p:blipFill>
        <p:spPr bwMode="auto">
          <a:xfrm>
            <a:off x="3429000" y="2895600"/>
            <a:ext cx="1143000" cy="447675"/>
          </a:xfrm>
          <a:prstGeom prst="rect">
            <a:avLst/>
          </a:prstGeom>
          <a:noFill/>
          <a:ln w="9525">
            <a:noFill/>
            <a:miter lim="800000"/>
            <a:headEnd/>
            <a:tailEnd/>
          </a:ln>
        </p:spPr>
      </p:pic>
      <p:pic>
        <p:nvPicPr>
          <p:cNvPr id="7233" name="Picture 65" descr="action"/>
          <p:cNvPicPr>
            <a:picLocks noChangeAspect="1" noChangeArrowheads="1"/>
          </p:cNvPicPr>
          <p:nvPr/>
        </p:nvPicPr>
        <p:blipFill>
          <a:blip r:embed="rId8"/>
          <a:srcRect/>
          <a:stretch>
            <a:fillRect/>
          </a:stretch>
        </p:blipFill>
        <p:spPr bwMode="auto">
          <a:xfrm>
            <a:off x="7543800" y="1981200"/>
            <a:ext cx="1182688" cy="1371600"/>
          </a:xfrm>
          <a:prstGeom prst="rect">
            <a:avLst/>
          </a:prstGeom>
          <a:noFill/>
          <a:ln w="9525">
            <a:noFill/>
            <a:miter lim="800000"/>
            <a:headEnd/>
            <a:tailEnd/>
          </a:ln>
        </p:spPr>
      </p:pic>
      <p:pic>
        <p:nvPicPr>
          <p:cNvPr id="7234" name="Picture 66" descr="noaction"/>
          <p:cNvPicPr>
            <a:picLocks noChangeAspect="1" noChangeArrowheads="1"/>
          </p:cNvPicPr>
          <p:nvPr/>
        </p:nvPicPr>
        <p:blipFill>
          <a:blip r:embed="rId9"/>
          <a:srcRect/>
          <a:stretch>
            <a:fillRect/>
          </a:stretch>
        </p:blipFill>
        <p:spPr bwMode="auto">
          <a:xfrm>
            <a:off x="7543800" y="5334000"/>
            <a:ext cx="1136650" cy="106363"/>
          </a:xfrm>
          <a:prstGeom prst="rect">
            <a:avLst/>
          </a:prstGeom>
          <a:noFill/>
          <a:ln w="9525">
            <a:noFill/>
            <a:miter lim="800000"/>
            <a:headEnd/>
            <a:tailEnd/>
          </a:ln>
        </p:spPr>
      </p:pic>
      <p:sp>
        <p:nvSpPr>
          <p:cNvPr id="7236" name="Text Box 68"/>
          <p:cNvSpPr txBox="1">
            <a:spLocks noChangeArrowheads="1"/>
          </p:cNvSpPr>
          <p:nvPr/>
        </p:nvSpPr>
        <p:spPr bwMode="auto">
          <a:xfrm>
            <a:off x="2819400" y="5181600"/>
            <a:ext cx="685800" cy="274638"/>
          </a:xfrm>
          <a:prstGeom prst="rect">
            <a:avLst/>
          </a:prstGeom>
          <a:noFill/>
          <a:ln w="9525">
            <a:noFill/>
            <a:miter lim="800000"/>
            <a:headEnd/>
            <a:tailEnd/>
          </a:ln>
        </p:spPr>
        <p:txBody>
          <a:bodyPr>
            <a:spAutoFit/>
          </a:bodyPr>
          <a:lstStyle/>
          <a:p>
            <a:pPr>
              <a:spcBef>
                <a:spcPct val="50000"/>
              </a:spcBef>
            </a:pPr>
            <a:r>
              <a:rPr lang="en-US" sz="1200"/>
              <a:t>-70 mV</a:t>
            </a:r>
          </a:p>
        </p:txBody>
      </p:sp>
      <p:sp>
        <p:nvSpPr>
          <p:cNvPr id="7240" name="Text Box 72"/>
          <p:cNvSpPr txBox="1">
            <a:spLocks noChangeArrowheads="1"/>
          </p:cNvSpPr>
          <p:nvPr/>
        </p:nvSpPr>
        <p:spPr bwMode="auto">
          <a:xfrm>
            <a:off x="2743200" y="3124200"/>
            <a:ext cx="685800" cy="274638"/>
          </a:xfrm>
          <a:prstGeom prst="rect">
            <a:avLst/>
          </a:prstGeom>
          <a:noFill/>
          <a:ln w="9525">
            <a:noFill/>
            <a:miter lim="800000"/>
            <a:headEnd/>
            <a:tailEnd/>
          </a:ln>
        </p:spPr>
        <p:txBody>
          <a:bodyPr>
            <a:spAutoFit/>
          </a:bodyPr>
          <a:lstStyle/>
          <a:p>
            <a:pPr>
              <a:spcBef>
                <a:spcPct val="50000"/>
              </a:spcBef>
            </a:pPr>
            <a:r>
              <a:rPr lang="en-US" sz="1200"/>
              <a:t>-70 mV</a:t>
            </a:r>
          </a:p>
        </p:txBody>
      </p:sp>
      <p:pic>
        <p:nvPicPr>
          <p:cNvPr id="7242" name="Picture 74" descr="excit"/>
          <p:cNvPicPr>
            <a:picLocks noChangeAspect="1" noChangeArrowheads="1"/>
          </p:cNvPicPr>
          <p:nvPr/>
        </p:nvPicPr>
        <p:blipFill>
          <a:blip r:embed="rId5"/>
          <a:srcRect/>
          <a:stretch>
            <a:fillRect/>
          </a:stretch>
        </p:blipFill>
        <p:spPr bwMode="auto">
          <a:xfrm>
            <a:off x="5791200" y="2133600"/>
            <a:ext cx="914400" cy="798513"/>
          </a:xfrm>
          <a:prstGeom prst="rect">
            <a:avLst/>
          </a:prstGeom>
          <a:noFill/>
          <a:ln w="9525">
            <a:noFill/>
            <a:miter lim="800000"/>
            <a:headEnd/>
            <a:tailEnd/>
          </a:ln>
        </p:spPr>
      </p:pic>
      <p:pic>
        <p:nvPicPr>
          <p:cNvPr id="7243" name="Picture 75" descr="epsp"/>
          <p:cNvPicPr>
            <a:picLocks noChangeAspect="1" noChangeArrowheads="1"/>
          </p:cNvPicPr>
          <p:nvPr/>
        </p:nvPicPr>
        <p:blipFill>
          <a:blip r:embed="rId7"/>
          <a:srcRect/>
          <a:stretch>
            <a:fillRect/>
          </a:stretch>
        </p:blipFill>
        <p:spPr bwMode="auto">
          <a:xfrm>
            <a:off x="5715000" y="2895600"/>
            <a:ext cx="1143000" cy="447675"/>
          </a:xfrm>
          <a:prstGeom prst="rect">
            <a:avLst/>
          </a:prstGeom>
          <a:noFill/>
          <a:ln w="9525">
            <a:noFill/>
            <a:miter lim="800000"/>
            <a:headEnd/>
            <a:tailEnd/>
          </a:ln>
        </p:spPr>
      </p:pic>
      <p:pic>
        <p:nvPicPr>
          <p:cNvPr id="7245" name="Picture 77" descr="excit"/>
          <p:cNvPicPr>
            <a:picLocks noChangeAspect="1" noChangeArrowheads="1"/>
          </p:cNvPicPr>
          <p:nvPr/>
        </p:nvPicPr>
        <p:blipFill>
          <a:blip r:embed="rId5"/>
          <a:srcRect/>
          <a:stretch>
            <a:fillRect/>
          </a:stretch>
        </p:blipFill>
        <p:spPr bwMode="auto">
          <a:xfrm>
            <a:off x="5791200" y="4191000"/>
            <a:ext cx="914400" cy="798513"/>
          </a:xfrm>
          <a:prstGeom prst="rect">
            <a:avLst/>
          </a:prstGeom>
          <a:noFill/>
          <a:ln w="9525">
            <a:noFill/>
            <a:miter lim="800000"/>
            <a:headEnd/>
            <a:tailEnd/>
          </a:ln>
        </p:spPr>
      </p:pic>
      <p:pic>
        <p:nvPicPr>
          <p:cNvPr id="7246" name="Picture 78" descr="epsp"/>
          <p:cNvPicPr>
            <a:picLocks noChangeAspect="1" noChangeArrowheads="1"/>
          </p:cNvPicPr>
          <p:nvPr/>
        </p:nvPicPr>
        <p:blipFill>
          <a:blip r:embed="rId7"/>
          <a:srcRect/>
          <a:stretch>
            <a:fillRect/>
          </a:stretch>
        </p:blipFill>
        <p:spPr bwMode="auto">
          <a:xfrm>
            <a:off x="5715000" y="4953000"/>
            <a:ext cx="1143000" cy="447675"/>
          </a:xfrm>
          <a:prstGeom prst="rect">
            <a:avLst/>
          </a:prstGeom>
          <a:noFill/>
          <a:ln w="9525">
            <a:noFill/>
            <a:miter lim="800000"/>
            <a:headEnd/>
            <a:tailEnd/>
          </a:ln>
        </p:spPr>
      </p:pic>
      <p:sp>
        <p:nvSpPr>
          <p:cNvPr id="7248" name="Text Box 80"/>
          <p:cNvSpPr txBox="1">
            <a:spLocks noChangeArrowheads="1"/>
          </p:cNvSpPr>
          <p:nvPr/>
        </p:nvSpPr>
        <p:spPr bwMode="auto">
          <a:xfrm>
            <a:off x="4953000" y="25146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49" name="Text Box 81"/>
          <p:cNvSpPr txBox="1">
            <a:spLocks noChangeArrowheads="1"/>
          </p:cNvSpPr>
          <p:nvPr/>
        </p:nvSpPr>
        <p:spPr bwMode="auto">
          <a:xfrm>
            <a:off x="4953000" y="45720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50" name="Text Box 82"/>
          <p:cNvSpPr txBox="1">
            <a:spLocks noChangeArrowheads="1"/>
          </p:cNvSpPr>
          <p:nvPr/>
        </p:nvSpPr>
        <p:spPr bwMode="auto">
          <a:xfrm>
            <a:off x="7010400" y="25146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51" name="Text Box 83"/>
          <p:cNvSpPr txBox="1">
            <a:spLocks noChangeArrowheads="1"/>
          </p:cNvSpPr>
          <p:nvPr/>
        </p:nvSpPr>
        <p:spPr bwMode="auto">
          <a:xfrm>
            <a:off x="7010400" y="4572000"/>
            <a:ext cx="533400" cy="457200"/>
          </a:xfrm>
          <a:prstGeom prst="rect">
            <a:avLst/>
          </a:prstGeom>
          <a:noFill/>
          <a:ln w="9525">
            <a:noFill/>
            <a:miter lim="800000"/>
            <a:headEnd/>
            <a:tailEnd/>
          </a:ln>
        </p:spPr>
        <p:txBody>
          <a:bodyPr>
            <a:spAutoFit/>
          </a:bodyPr>
          <a:lstStyle/>
          <a:p>
            <a:pPr>
              <a:spcBef>
                <a:spcPct val="50000"/>
              </a:spcBef>
            </a:pPr>
            <a:r>
              <a:rPr lang="en-US" sz="2400" b="1"/>
              <a:t>=</a:t>
            </a:r>
          </a:p>
        </p:txBody>
      </p:sp>
      <p:sp>
        <p:nvSpPr>
          <p:cNvPr id="7258" name="Line 90"/>
          <p:cNvSpPr>
            <a:spLocks noChangeShapeType="1"/>
          </p:cNvSpPr>
          <p:nvPr/>
        </p:nvSpPr>
        <p:spPr bwMode="auto">
          <a:xfrm>
            <a:off x="1752600" y="5638800"/>
            <a:ext cx="0" cy="609600"/>
          </a:xfrm>
          <a:prstGeom prst="line">
            <a:avLst/>
          </a:prstGeom>
          <a:noFill/>
          <a:ln w="34925">
            <a:solidFill>
              <a:srgbClr val="FF0000"/>
            </a:solidFill>
            <a:round/>
            <a:headEnd/>
            <a:tailEnd type="triangle" w="med" len="med"/>
          </a:ln>
        </p:spPr>
        <p:txBody>
          <a:bodyPr/>
          <a:lstStyle/>
          <a:p>
            <a:endParaRPr lang="en-GB"/>
          </a:p>
        </p:txBody>
      </p:sp>
      <p:pic>
        <p:nvPicPr>
          <p:cNvPr id="7264" name="Picture 96" descr="actionpot"/>
          <p:cNvPicPr>
            <a:picLocks noChangeAspect="1" noChangeArrowheads="1"/>
          </p:cNvPicPr>
          <p:nvPr/>
        </p:nvPicPr>
        <p:blipFill>
          <a:blip r:embed="rId10"/>
          <a:srcRect/>
          <a:stretch>
            <a:fillRect/>
          </a:stretch>
        </p:blipFill>
        <p:spPr bwMode="auto">
          <a:xfrm>
            <a:off x="1981200" y="5638800"/>
            <a:ext cx="609600" cy="600075"/>
          </a:xfrm>
          <a:prstGeom prst="rect">
            <a:avLst/>
          </a:prstGeom>
          <a:noFill/>
          <a:ln w="9525">
            <a:noFill/>
            <a:miter lim="800000"/>
            <a:headEnd/>
            <a:tailEnd/>
          </a:ln>
        </p:spPr>
      </p:pic>
      <p:sp>
        <p:nvSpPr>
          <p:cNvPr id="7265" name="Rectangle 97"/>
          <p:cNvSpPr>
            <a:spLocks noChangeArrowheads="1"/>
          </p:cNvSpPr>
          <p:nvPr/>
        </p:nvSpPr>
        <p:spPr bwMode="auto">
          <a:xfrm>
            <a:off x="685800" y="2286000"/>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7266" name="Rectangle 98"/>
          <p:cNvSpPr>
            <a:spLocks noChangeArrowheads="1"/>
          </p:cNvSpPr>
          <p:nvPr/>
        </p:nvSpPr>
        <p:spPr bwMode="auto">
          <a:xfrm>
            <a:off x="1828800" y="2286000"/>
            <a:ext cx="457200" cy="301625"/>
          </a:xfrm>
          <a:prstGeom prst="rect">
            <a:avLst/>
          </a:prstGeom>
          <a:noFill/>
          <a:ln w="19050">
            <a:solidFill>
              <a:srgbClr val="800000"/>
            </a:solidFill>
            <a:prstDash val="dash"/>
            <a:miter lim="800000"/>
            <a:headEnd/>
            <a:tailEnd/>
          </a:ln>
        </p:spPr>
        <p:txBody>
          <a:bodyPr wrap="none" anchor="ctr"/>
          <a:lstStyle/>
          <a:p>
            <a:endParaRPr lang="en-GB"/>
          </a:p>
        </p:txBody>
      </p:sp>
      <p:sp>
        <p:nvSpPr>
          <p:cNvPr id="7267" name="Rectangle 99"/>
          <p:cNvSpPr>
            <a:spLocks noChangeArrowheads="1"/>
          </p:cNvSpPr>
          <p:nvPr/>
        </p:nvSpPr>
        <p:spPr bwMode="auto">
          <a:xfrm>
            <a:off x="2743200" y="1676400"/>
            <a:ext cx="2133600" cy="2057400"/>
          </a:xfrm>
          <a:prstGeom prst="rect">
            <a:avLst/>
          </a:prstGeom>
          <a:noFill/>
          <a:ln w="19050">
            <a:solidFill>
              <a:srgbClr val="800000"/>
            </a:solidFill>
            <a:prstDash val="dash"/>
            <a:miter lim="800000"/>
            <a:headEnd/>
            <a:tailEnd/>
          </a:ln>
        </p:spPr>
        <p:txBody>
          <a:bodyPr wrap="none" anchor="ctr"/>
          <a:lstStyle/>
          <a:p>
            <a:endParaRPr lang="en-GB"/>
          </a:p>
        </p:txBody>
      </p:sp>
      <p:sp>
        <p:nvSpPr>
          <p:cNvPr id="7268" name="Rectangle 100"/>
          <p:cNvSpPr>
            <a:spLocks noChangeArrowheads="1"/>
          </p:cNvSpPr>
          <p:nvPr/>
        </p:nvSpPr>
        <p:spPr bwMode="auto">
          <a:xfrm>
            <a:off x="2743200" y="4038600"/>
            <a:ext cx="2133600" cy="2057400"/>
          </a:xfrm>
          <a:prstGeom prst="rect">
            <a:avLst/>
          </a:prstGeom>
          <a:noFill/>
          <a:ln w="19050">
            <a:solidFill>
              <a:srgbClr val="800000"/>
            </a:solidFill>
            <a:prstDash val="dash"/>
            <a:miter lim="800000"/>
            <a:headEnd/>
            <a:tailEnd/>
          </a:ln>
        </p:spPr>
        <p:txBody>
          <a:bodyPr wrap="none" anchor="ctr"/>
          <a:lstStyle/>
          <a:p>
            <a:endParaRPr lang="en-GB"/>
          </a:p>
        </p:txBody>
      </p:sp>
      <p:sp>
        <p:nvSpPr>
          <p:cNvPr id="7269" name="Line 101"/>
          <p:cNvSpPr>
            <a:spLocks noChangeShapeType="1"/>
          </p:cNvSpPr>
          <p:nvPr/>
        </p:nvSpPr>
        <p:spPr bwMode="auto">
          <a:xfrm flipV="1">
            <a:off x="1143000" y="1676400"/>
            <a:ext cx="1600200" cy="609600"/>
          </a:xfrm>
          <a:prstGeom prst="line">
            <a:avLst/>
          </a:prstGeom>
          <a:noFill/>
          <a:ln w="19050">
            <a:solidFill>
              <a:srgbClr val="800000"/>
            </a:solidFill>
            <a:prstDash val="dash"/>
            <a:round/>
            <a:headEnd/>
            <a:tailEnd/>
          </a:ln>
        </p:spPr>
        <p:txBody>
          <a:bodyPr/>
          <a:lstStyle/>
          <a:p>
            <a:endParaRPr lang="en-GB"/>
          </a:p>
        </p:txBody>
      </p:sp>
      <p:sp>
        <p:nvSpPr>
          <p:cNvPr id="7270" name="Line 102"/>
          <p:cNvSpPr>
            <a:spLocks noChangeShapeType="1"/>
          </p:cNvSpPr>
          <p:nvPr/>
        </p:nvSpPr>
        <p:spPr bwMode="auto">
          <a:xfrm>
            <a:off x="1143000" y="2590800"/>
            <a:ext cx="1600200" cy="1143000"/>
          </a:xfrm>
          <a:prstGeom prst="line">
            <a:avLst/>
          </a:prstGeom>
          <a:noFill/>
          <a:ln w="19050">
            <a:solidFill>
              <a:srgbClr val="800000"/>
            </a:solidFill>
            <a:prstDash val="dash"/>
            <a:round/>
            <a:headEnd/>
            <a:tailEnd/>
          </a:ln>
        </p:spPr>
        <p:txBody>
          <a:bodyPr/>
          <a:lstStyle/>
          <a:p>
            <a:endParaRPr lang="en-GB"/>
          </a:p>
        </p:txBody>
      </p:sp>
      <p:sp>
        <p:nvSpPr>
          <p:cNvPr id="7271" name="Line 103"/>
          <p:cNvSpPr>
            <a:spLocks noChangeShapeType="1"/>
          </p:cNvSpPr>
          <p:nvPr/>
        </p:nvSpPr>
        <p:spPr bwMode="auto">
          <a:xfrm>
            <a:off x="2286000" y="2590800"/>
            <a:ext cx="2514600" cy="1371600"/>
          </a:xfrm>
          <a:prstGeom prst="line">
            <a:avLst/>
          </a:prstGeom>
          <a:noFill/>
          <a:ln w="19050">
            <a:solidFill>
              <a:srgbClr val="800000"/>
            </a:solidFill>
            <a:prstDash val="dash"/>
            <a:round/>
            <a:headEnd/>
            <a:tailEnd/>
          </a:ln>
        </p:spPr>
        <p:txBody>
          <a:bodyPr/>
          <a:lstStyle/>
          <a:p>
            <a:endParaRPr lang="en-GB"/>
          </a:p>
        </p:txBody>
      </p:sp>
      <p:sp>
        <p:nvSpPr>
          <p:cNvPr id="7272" name="Line 104"/>
          <p:cNvSpPr>
            <a:spLocks noChangeShapeType="1"/>
          </p:cNvSpPr>
          <p:nvPr/>
        </p:nvSpPr>
        <p:spPr bwMode="auto">
          <a:xfrm>
            <a:off x="1828800" y="2590800"/>
            <a:ext cx="914400" cy="1447800"/>
          </a:xfrm>
          <a:prstGeom prst="line">
            <a:avLst/>
          </a:prstGeom>
          <a:noFill/>
          <a:ln w="19050">
            <a:solidFill>
              <a:srgbClr val="800000"/>
            </a:solidFill>
            <a:prstDash val="dash"/>
            <a:round/>
            <a:headEnd/>
            <a:tailEnd/>
          </a:ln>
        </p:spPr>
        <p:txBody>
          <a:bodyPr/>
          <a:lstStyle/>
          <a:p>
            <a:endParaRPr lang="en-GB"/>
          </a:p>
        </p:txBody>
      </p:sp>
      <p:pic>
        <p:nvPicPr>
          <p:cNvPr id="7275" name="Picture 107" descr="noaction"/>
          <p:cNvPicPr>
            <a:picLocks noChangeAspect="1" noChangeArrowheads="1"/>
          </p:cNvPicPr>
          <p:nvPr/>
        </p:nvPicPr>
        <p:blipFill>
          <a:blip r:embed="rId11"/>
          <a:srcRect/>
          <a:stretch>
            <a:fillRect/>
          </a:stretch>
        </p:blipFill>
        <p:spPr bwMode="auto">
          <a:xfrm>
            <a:off x="1981200" y="6096000"/>
            <a:ext cx="838200" cy="77788"/>
          </a:xfrm>
          <a:prstGeom prst="rect">
            <a:avLst/>
          </a:prstGeom>
          <a:noFill/>
          <a:ln w="9525">
            <a:noFill/>
            <a:miter lim="800000"/>
            <a:headEnd/>
            <a:tailEnd/>
          </a:ln>
        </p:spPr>
      </p:pic>
      <p:sp>
        <p:nvSpPr>
          <p:cNvPr id="7276" name="Line 108"/>
          <p:cNvSpPr>
            <a:spLocks noChangeShapeType="1"/>
          </p:cNvSpPr>
          <p:nvPr/>
        </p:nvSpPr>
        <p:spPr bwMode="auto">
          <a:xfrm>
            <a:off x="1524000" y="5791200"/>
            <a:ext cx="457200" cy="381000"/>
          </a:xfrm>
          <a:prstGeom prst="line">
            <a:avLst/>
          </a:prstGeom>
          <a:noFill/>
          <a:ln w="38100">
            <a:solidFill>
              <a:srgbClr val="008000"/>
            </a:solidFill>
            <a:round/>
            <a:headEnd/>
            <a:tailEnd/>
          </a:ln>
        </p:spPr>
        <p:txBody>
          <a:bodyPr/>
          <a:lstStyle/>
          <a:p>
            <a:endParaRPr lang="en-GB"/>
          </a:p>
        </p:txBody>
      </p:sp>
      <p:sp>
        <p:nvSpPr>
          <p:cNvPr id="7277" name="Line 109"/>
          <p:cNvSpPr>
            <a:spLocks noChangeShapeType="1"/>
          </p:cNvSpPr>
          <p:nvPr/>
        </p:nvSpPr>
        <p:spPr bwMode="auto">
          <a:xfrm flipH="1">
            <a:off x="1524000" y="5791200"/>
            <a:ext cx="457200" cy="381000"/>
          </a:xfrm>
          <a:prstGeom prst="line">
            <a:avLst/>
          </a:prstGeom>
          <a:noFill/>
          <a:ln w="38100">
            <a:solidFill>
              <a:srgbClr val="008000"/>
            </a:solidFill>
            <a:round/>
            <a:headEnd/>
            <a:tailEnd/>
          </a:ln>
        </p:spPr>
        <p:txBody>
          <a:bodyPr/>
          <a:lstStyle/>
          <a:p>
            <a:endParaRPr lang="en-GB"/>
          </a:p>
        </p:txBody>
      </p:sp>
      <p:sp>
        <p:nvSpPr>
          <p:cNvPr id="34" name="Title 1"/>
          <p:cNvSpPr txBox="1">
            <a:spLocks/>
          </p:cNvSpPr>
          <p:nvPr/>
        </p:nvSpPr>
        <p:spPr>
          <a:xfrm>
            <a:off x="304800" y="587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Neurons compute by integrating excitatory and inhibitory synaptic input.</a:t>
            </a:r>
          </a:p>
        </p:txBody>
      </p:sp>
    </p:spTree>
    <p:extLst>
      <p:ext uri="{BB962C8B-B14F-4D97-AF65-F5344CB8AC3E}">
        <p14:creationId xmlns:p14="http://schemas.microsoft.com/office/powerpoint/2010/main" val="197189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6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6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5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26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27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26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26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719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19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24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2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1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1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93"/>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72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2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2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264"/>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7258"/>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726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727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727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26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23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718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19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19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18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24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2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2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5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23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275"/>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7264"/>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727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27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6" grpId="0"/>
      <p:bldP spid="7236" grpId="1"/>
      <p:bldP spid="7240" grpId="0"/>
      <p:bldP spid="7240" grpId="1"/>
      <p:bldP spid="7240" grpId="2"/>
      <p:bldP spid="7248" grpId="0"/>
      <p:bldP spid="7249" grpId="0"/>
      <p:bldP spid="7250" grpId="0"/>
      <p:bldP spid="7251" grpId="0"/>
      <p:bldP spid="7258" grpId="0" animBg="1"/>
      <p:bldP spid="7258" grpId="1" animBg="1"/>
      <p:bldP spid="7258" grpId="2" animBg="1"/>
      <p:bldP spid="7265" grpId="0" animBg="1"/>
      <p:bldP spid="7265" grpId="1" animBg="1"/>
      <p:bldP spid="7266" grpId="0" animBg="1"/>
      <p:bldP spid="7266" grpId="1" animBg="1"/>
      <p:bldP spid="7267" grpId="0" animBg="1"/>
      <p:bldP spid="7267" grpId="1" animBg="1"/>
      <p:bldP spid="7268" grpId="0" animBg="1"/>
      <p:bldP spid="7268" grpId="1" animBg="1"/>
      <p:bldP spid="7269" grpId="0" animBg="1"/>
      <p:bldP spid="7269" grpId="1" animBg="1"/>
      <p:bldP spid="7270" grpId="0" animBg="1"/>
      <p:bldP spid="7270" grpId="1" animBg="1"/>
      <p:bldP spid="7271" grpId="0" animBg="1"/>
      <p:bldP spid="7271" grpId="1" animBg="1"/>
      <p:bldP spid="7272" grpId="0" animBg="1"/>
      <p:bldP spid="7272" grpId="1" animBg="1"/>
      <p:bldP spid="7276" grpId="0" animBg="1"/>
      <p:bldP spid="727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4411</TotalTime>
  <Words>1460</Words>
  <Application>Microsoft Macintosh PowerPoint</Application>
  <PresentationFormat>On-screen Show (4:3)</PresentationFormat>
  <Paragraphs>303</Paragraphs>
  <Slides>52</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Tapeworm larvae in the brain are the most common cause of adult acquired epilepsy</vt:lpstr>
      <vt:lpstr>Talk outline</vt:lpstr>
      <vt:lpstr>Talk outline</vt:lpstr>
      <vt:lpstr>The ‘neuron’ is the basic building block of a network</vt:lpstr>
      <vt:lpstr>PowerPoint Presentation</vt:lpstr>
      <vt:lpstr>Fast synaptic inhibition depends on intracellular Cl-</vt:lpstr>
      <vt:lpstr>Modulating GABAergic transmission: plasticity</vt:lpstr>
      <vt:lpstr>Modulating GABAergic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Talk outline</vt:lpstr>
      <vt:lpstr>Assessing GABAergic transmission utilising gramicidin perforated patch-clamp technology</vt:lpstr>
      <vt:lpstr>PowerPoint Presentation</vt:lpstr>
      <vt:lpstr>Cl- accumulation renders GABAergic transmission depolarising</vt:lpstr>
      <vt:lpstr>PowerPoint Presentation</vt:lpstr>
      <vt:lpstr>GABAAR activation transiently increases intracellular Cl-</vt:lpstr>
      <vt:lpstr>PowerPoint Presentation</vt:lpstr>
      <vt:lpstr>The neuronal input-output function. </vt:lpstr>
      <vt:lpstr>Dynamic Cl- reduces the effectiveness of peripherally targeted inhibition for controlling output firing rates</vt:lpstr>
      <vt:lpstr>Chloride dynamically alters the input-output function</vt:lpstr>
      <vt:lpstr>Chloride dynamically alters the input-output function</vt:lpstr>
      <vt:lpstr>Chloride dynamically alters the input-output function</vt:lpstr>
      <vt:lpstr>Talk outline</vt:lpstr>
      <vt:lpstr>PowerPoint Presentation</vt:lpstr>
      <vt:lpstr>Epileptic seizures reflect a loss of matching between excitation and inhibition</vt:lpstr>
      <vt:lpstr>Cl- accumulates during single seizures</vt:lpstr>
      <vt:lpstr>PowerPoint Presentation</vt:lpstr>
      <vt:lpstr>PowerPoint Presentation</vt:lpstr>
      <vt:lpstr>Cl- accumulation during seizures causes a failure of recurrent inhibition</vt:lpstr>
      <vt:lpstr>Talk outline</vt:lpstr>
      <vt:lpstr>Status epilepticus (SE)</vt:lpstr>
      <vt:lpstr>Benzodiazepine resistant SE in a South African cohort</vt:lpstr>
      <vt:lpstr>The 0 Mg2+ in vitro model of seizures and status epilepticus</vt:lpstr>
      <vt:lpstr>Diazepam is antiseizure when applied  early in a model of SE </vt:lpstr>
      <vt:lpstr>Diazepam is ineffective/ proseizure when applied late in a model of SE</vt:lpstr>
      <vt:lpstr>Short-term activity dependent Cl- accumulation during SE-like activity</vt:lpstr>
      <vt:lpstr>Chloride imaging using ClopHensorN confirms elevated intraneuronal chloride during SE-like activity</vt:lpstr>
      <vt:lpstr>GABAergic interneurons drive epileptiform discharges during SE-like activity</vt:lpstr>
      <vt:lpstr>Why do benzodiazepines sometimes work in Status Epilepticus?</vt:lpstr>
      <vt:lpstr>Summary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Raimondo</dc:creator>
  <cp:lastModifiedBy>Joseph Raimondo</cp:lastModifiedBy>
  <cp:revision>50</cp:revision>
  <dcterms:created xsi:type="dcterms:W3CDTF">2019-06-13T08:56:21Z</dcterms:created>
  <dcterms:modified xsi:type="dcterms:W3CDTF">2020-05-27T13:45:43Z</dcterms:modified>
</cp:coreProperties>
</file>